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91" r:id="rId2"/>
    <p:sldId id="289" r:id="rId3"/>
    <p:sldId id="258" r:id="rId4"/>
    <p:sldId id="290" r:id="rId5"/>
    <p:sldId id="341" r:id="rId6"/>
    <p:sldId id="292" r:id="rId7"/>
    <p:sldId id="293" r:id="rId8"/>
    <p:sldId id="294" r:id="rId9"/>
    <p:sldId id="295" r:id="rId10"/>
    <p:sldId id="296" r:id="rId11"/>
    <p:sldId id="297" r:id="rId12"/>
    <p:sldId id="304" r:id="rId13"/>
    <p:sldId id="305" r:id="rId14"/>
    <p:sldId id="306" r:id="rId15"/>
    <p:sldId id="307" r:id="rId16"/>
    <p:sldId id="308" r:id="rId17"/>
    <p:sldId id="309" r:id="rId18"/>
    <p:sldId id="312" r:id="rId19"/>
    <p:sldId id="310" r:id="rId20"/>
    <p:sldId id="314" r:id="rId21"/>
    <p:sldId id="316" r:id="rId22"/>
    <p:sldId id="311" r:id="rId23"/>
    <p:sldId id="315" r:id="rId24"/>
    <p:sldId id="317" r:id="rId25"/>
    <p:sldId id="318" r:id="rId26"/>
    <p:sldId id="320" r:id="rId27"/>
    <p:sldId id="319" r:id="rId28"/>
    <p:sldId id="321" r:id="rId29"/>
    <p:sldId id="322" r:id="rId30"/>
    <p:sldId id="323" r:id="rId31"/>
    <p:sldId id="324" r:id="rId32"/>
    <p:sldId id="325" r:id="rId33"/>
    <p:sldId id="343" r:id="rId34"/>
    <p:sldId id="313" r:id="rId35"/>
    <p:sldId id="328" r:id="rId36"/>
    <p:sldId id="330" r:id="rId37"/>
    <p:sldId id="329" r:id="rId38"/>
    <p:sldId id="331" r:id="rId39"/>
    <p:sldId id="332" r:id="rId40"/>
    <p:sldId id="333" r:id="rId41"/>
    <p:sldId id="334" r:id="rId42"/>
    <p:sldId id="335" r:id="rId43"/>
    <p:sldId id="338" r:id="rId44"/>
    <p:sldId id="339" r:id="rId45"/>
    <p:sldId id="340" r:id="rId46"/>
    <p:sldId id="336" r:id="rId47"/>
    <p:sldId id="337" r:id="rId48"/>
    <p:sldId id="342" r:id="rId49"/>
    <p:sldId id="34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C9FA33E-D6EC-4743-8527-763D27AB008C}">
          <p14:sldIdLst>
            <p14:sldId id="291"/>
            <p14:sldId id="289"/>
            <p14:sldId id="258"/>
            <p14:sldId id="290"/>
            <p14:sldId id="341"/>
          </p14:sldIdLst>
        </p14:section>
        <p14:section name="terms and review" id="{73EB94B2-A156-4080-A0EA-6AD974BBC735}">
          <p14:sldIdLst>
            <p14:sldId id="292"/>
            <p14:sldId id="293"/>
            <p14:sldId id="294"/>
            <p14:sldId id="295"/>
            <p14:sldId id="296"/>
            <p14:sldId id="297"/>
            <p14:sldId id="304"/>
          </p14:sldIdLst>
        </p14:section>
        <p14:section name="graphs" id="{FC8CB445-33FA-4140-B985-5923F7141BF5}">
          <p14:sldIdLst>
            <p14:sldId id="305"/>
            <p14:sldId id="306"/>
            <p14:sldId id="307"/>
            <p14:sldId id="308"/>
            <p14:sldId id="309"/>
            <p14:sldId id="312"/>
            <p14:sldId id="310"/>
            <p14:sldId id="314"/>
            <p14:sldId id="316"/>
            <p14:sldId id="311"/>
            <p14:sldId id="315"/>
            <p14:sldId id="317"/>
            <p14:sldId id="318"/>
            <p14:sldId id="320"/>
            <p14:sldId id="319"/>
            <p14:sldId id="321"/>
            <p14:sldId id="322"/>
            <p14:sldId id="323"/>
            <p14:sldId id="324"/>
            <p14:sldId id="325"/>
            <p14:sldId id="343"/>
          </p14:sldIdLst>
        </p14:section>
        <p14:section name="model fit" id="{48133B31-0C6E-4B9B-B843-F4EEDB9CC992}">
          <p14:sldIdLst>
            <p14:sldId id="313"/>
            <p14:sldId id="328"/>
            <p14:sldId id="330"/>
            <p14:sldId id="329"/>
            <p14:sldId id="331"/>
            <p14:sldId id="332"/>
            <p14:sldId id="333"/>
          </p14:sldIdLst>
        </p14:section>
        <p14:section name="mle" id="{5ACD0869-8321-44F4-8B28-085D15E5223B}">
          <p14:sldIdLst>
            <p14:sldId id="334"/>
            <p14:sldId id="335"/>
            <p14:sldId id="338"/>
            <p14:sldId id="339"/>
            <p14:sldId id="340"/>
          </p14:sldIdLst>
        </p14:section>
        <p14:section name="midterm and end" id="{F738405F-77F6-4182-A40D-98F121B9E325}">
          <p14:sldIdLst>
            <p14:sldId id="336"/>
            <p14:sldId id="337"/>
            <p14:sldId id="34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E00"/>
    <a:srgbClr val="000000"/>
    <a:srgbClr val="95E9EB"/>
    <a:srgbClr val="1FA5A2"/>
    <a:srgbClr val="F2F2F2"/>
    <a:srgbClr val="19E719"/>
    <a:srgbClr val="4EEC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2D721-75B7-40BB-9834-36F3F504C656}" v="15702" dt="2024-09-25T02:17:46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1800" dirty="0"/>
              <a:t>Votes for How Cool A Reptilian-Adjacent Species 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Dergs</c:v>
                </c:pt>
                <c:pt idx="1">
                  <c:v>Wivurn</c:v>
                </c:pt>
                <c:pt idx="2">
                  <c:v>Lizord</c:v>
                </c:pt>
                <c:pt idx="3">
                  <c:v>Sneks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3-42B1-A343-A3B05A7E8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0094432"/>
        <c:axId val="1220589040"/>
      </c:barChart>
      <c:catAx>
        <c:axId val="12100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220589040"/>
        <c:crosses val="autoZero"/>
        <c:auto val="1"/>
        <c:lblAlgn val="ctr"/>
        <c:lblOffset val="100"/>
        <c:noMultiLvlLbl val="0"/>
      </c:catAx>
      <c:valAx>
        <c:axId val="122058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2100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Bahnschrift" panose="020B0502040204020203" pitchFamily="34" charset="0"/>
              </a:rPr>
              <a:t>Votes</a:t>
            </a:r>
            <a:r>
              <a:rPr lang="en-US" sz="1800" baseline="0" dirty="0">
                <a:latin typeface="Bahnschrift" panose="020B0502040204020203" pitchFamily="34" charset="0"/>
              </a:rPr>
              <a:t> for How Cool A Reptilian-Adjacent Species Is</a:t>
            </a:r>
            <a:endParaRPr lang="en-US" sz="1800" dirty="0">
              <a:latin typeface="Bahnschrif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B-43EF-BB0A-ABEAF6B69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B-43EF-BB0A-ABEAF6B69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B-43EF-BB0A-ABEAF6B69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B-43EF-BB0A-ABEAF6B699E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Sheet1!$B$3:$B$6</c:f>
              <c:strCache>
                <c:ptCount val="4"/>
                <c:pt idx="0">
                  <c:v>Dergs</c:v>
                </c:pt>
                <c:pt idx="1">
                  <c:v>Wivurn</c:v>
                </c:pt>
                <c:pt idx="2">
                  <c:v>Lizord</c:v>
                </c:pt>
                <c:pt idx="3">
                  <c:v>Sneks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5B-43EF-BB0A-ABEAF6B69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932F-1D0C-4856-8909-D0BFE073F4E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6CCD-4861-4A5C-A9D7-158C7A6F09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27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0CD05-7CD3-7AD6-F5F7-42970DB42E8B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C5874-3F13-5B92-F5A4-AE7438567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>
                <a:latin typeface="Arial Narrow" panose="020B0606020202030204" pitchFamily="34" charset="0"/>
              </a:rPr>
              <a:t>Stat 231 Midterm 1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E61E8-783C-CF58-2C27-734E25E13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Arial Narrow" panose="020B0606020202030204" pitchFamily="34" charset="0"/>
              </a:rPr>
              <a:t>Fall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F1189-162B-20AE-993F-71342FB3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32" y="1978866"/>
            <a:ext cx="8715736" cy="29002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B29735-536C-B59D-1200-794BA402DC77}"/>
              </a:ext>
            </a:extLst>
          </p:cNvPr>
          <p:cNvSpPr/>
          <p:nvPr/>
        </p:nvSpPr>
        <p:spPr>
          <a:xfrm>
            <a:off x="-1" y="5555848"/>
            <a:ext cx="3359021" cy="130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logo with blue lines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561430F8-A8BC-1D10-503D-DA1BE423A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566510"/>
            <a:ext cx="1762194" cy="1234417"/>
          </a:xfrm>
          <a:prstGeom prst="rect">
            <a:avLst/>
          </a:prstGeom>
        </p:spPr>
      </p:pic>
      <p:pic>
        <p:nvPicPr>
          <p:cNvPr id="7" name="MathSoc Logo" descr="A logo of a tie&#10;&#10;Description automatically generated">
            <a:extLst>
              <a:ext uri="{FF2B5EF4-FFF2-40B4-BE49-F238E27FC236}">
                <a16:creationId xmlns:a16="http://schemas.microsoft.com/office/drawing/2014/main" id="{87DF7715-FA4A-76A4-5B67-5D671E051F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846"/>
            <a:ext cx="1304594" cy="13021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450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Attributes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 are functions of a variate, which is defined for all units in the population or process.</a:t>
            </a:r>
          </a:p>
          <a:p>
            <a:pPr marL="0" indent="0">
              <a:buNone/>
            </a:pPr>
            <a:endParaRPr lang="en-CA" b="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For example, it may be an average increase/decrease, proportion, variance measure, average, and so on.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IMO, Attributes make raw data nicer to deal with, especially the average. (See: Central Limit Theorem)</a:t>
            </a: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5CDED2CC-65B1-F5BE-1158-2746E0F63BB5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7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Types of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5"/>
            <a:ext cx="10515600" cy="4706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Sample Surveys </a:t>
            </a:r>
            <a:r>
              <a:rPr lang="en-CA" dirty="0">
                <a:latin typeface="Bahnschrift" panose="020B0502040204020203" pitchFamily="34" charset="0"/>
              </a:rPr>
              <a:t>select a representative sample of units from the population and determine variates of interest. It also usually involves a survey – active collection.</a:t>
            </a:r>
            <a:endParaRPr lang="en-CA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CA" b="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Observational Studies 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gather information without attempting to change any variates in the sampled units – passive monitoring.</a:t>
            </a:r>
          </a:p>
          <a:p>
            <a:pPr marL="0" indent="0">
              <a:buNone/>
            </a:pPr>
            <a:endParaRPr lang="en-CA" b="1" dirty="0">
              <a:solidFill>
                <a:srgbClr val="8ACE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Experiments</a:t>
            </a:r>
            <a:r>
              <a:rPr lang="en-CA" dirty="0">
                <a:latin typeface="Bahnschrift" panose="020B0502040204020203" pitchFamily="34" charset="0"/>
              </a:rPr>
              <a:t> have the researcher intervene, changing/setting the values of variates in the survey – active control.</a:t>
            </a:r>
          </a:p>
          <a:p>
            <a:pPr marL="0" indent="0">
              <a:buNone/>
            </a:pP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All studies involve randomization in selection or assignment.</a:t>
            </a: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5CDED2CC-65B1-F5BE-1158-2746E0F63BB5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1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Probability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3A9EE-31AD-6E21-7BE6-9272CB431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Bahnschrift" panose="020B0502040204020203" pitchFamily="34" charset="0"/>
              </a:rPr>
              <a:t>Discrete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Bahnschrift" panose="020B0502040204020203" pitchFamily="34" charset="0"/>
              </a:rPr>
              <a:t>Binomial </a:t>
            </a:r>
          </a:p>
          <a:p>
            <a:r>
              <a:rPr lang="en-CA" dirty="0">
                <a:latin typeface="Bahnschrift" panose="020B0502040204020203" pitchFamily="34" charset="0"/>
              </a:rPr>
              <a:t>Negative Binomial</a:t>
            </a:r>
          </a:p>
          <a:p>
            <a:r>
              <a:rPr lang="en-CA" dirty="0">
                <a:latin typeface="Bahnschrift" panose="020B0502040204020203" pitchFamily="34" charset="0"/>
              </a:rPr>
              <a:t>Multinomial</a:t>
            </a:r>
          </a:p>
          <a:p>
            <a:r>
              <a:rPr lang="en-CA" dirty="0">
                <a:latin typeface="Bahnschrift" panose="020B0502040204020203" pitchFamily="34" charset="0"/>
              </a:rPr>
              <a:t>Poisson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DDE2F3-0642-496A-9DA8-087CF9F36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Bahnschrift" panose="020B0502040204020203" pitchFamily="34" charset="0"/>
              </a:rPr>
              <a:t>Continuous Models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D8FD34-1CD0-2CB2-950B-D30444F358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Bahnschrift" panose="020B0502040204020203" pitchFamily="34" charset="0"/>
              </a:rPr>
              <a:t>Normal/Gaussian</a:t>
            </a:r>
          </a:p>
          <a:p>
            <a:r>
              <a:rPr lang="en-CA" dirty="0">
                <a:latin typeface="Bahnschrift" panose="020B0502040204020203" pitchFamily="34" charset="0"/>
              </a:rPr>
              <a:t>Exponential</a:t>
            </a:r>
          </a:p>
          <a:p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64FA-82E9-FCAD-4DF4-6BF7A0BCEE0B}"/>
              </a:ext>
            </a:extLst>
          </p:cNvPr>
          <p:cNvSpPr txBox="1"/>
          <p:nvPr/>
        </p:nvSpPr>
        <p:spPr>
          <a:xfrm rot="543629">
            <a:off x="4201432" y="4652472"/>
            <a:ext cx="611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8ACE00"/>
                </a:solidFill>
                <a:latin typeface="Bahnschrift" panose="020B0502040204020203" pitchFamily="34" charset="0"/>
              </a:rPr>
              <a:t>Refer to STAT 230/ the STAT 231 Course Notes for the respective PDFs/CDFs</a:t>
            </a:r>
          </a:p>
        </p:txBody>
      </p:sp>
    </p:spTree>
    <p:extLst>
      <p:ext uri="{BB962C8B-B14F-4D97-AF65-F5344CB8AC3E}">
        <p14:creationId xmlns:p14="http://schemas.microsoft.com/office/powerpoint/2010/main" val="4288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74" y="2773809"/>
            <a:ext cx="2313773" cy="1009047"/>
          </a:xfrm>
        </p:spPr>
        <p:txBody>
          <a:bodyPr/>
          <a:lstStyle/>
          <a:p>
            <a:r>
              <a:rPr lang="en-CA" dirty="0">
                <a:latin typeface="Arial Narrow" panose="020B0606020202030204" pitchFamily="34" charset="0"/>
              </a:rPr>
              <a:t>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8061-6B23-14C2-6590-4C7EF37D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33" y="2249671"/>
            <a:ext cx="3172734" cy="23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Measures </a:t>
            </a:r>
            <a:r>
              <a:rPr lang="en-CA" b="1">
                <a:latin typeface="Bahnschrift" panose="020B0502040204020203" pitchFamily="34" charset="0"/>
              </a:rPr>
              <a:t>of Location</a:t>
            </a:r>
            <a:endParaRPr lang="en-CA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The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sample mean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dirty="0">
                <a:latin typeface="Bahnschrift" panose="020B0502040204020203" pitchFamily="34" charset="0"/>
              </a:rPr>
              <a:t>is the arithmetic average of the observations. It is easy to do math on; but tends to be </a:t>
            </a:r>
            <a:r>
              <a:rPr lang="en-CA" b="1" dirty="0">
                <a:latin typeface="Bahnschrift" panose="020B0502040204020203" pitchFamily="34" charset="0"/>
              </a:rPr>
              <a:t>skewed by outliers</a:t>
            </a:r>
            <a:r>
              <a:rPr lang="en-CA" dirty="0">
                <a:latin typeface="Bahnschrift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The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median </a:t>
            </a:r>
            <a:r>
              <a:rPr lang="en-CA" dirty="0">
                <a:latin typeface="Bahnschrift" panose="020B0502040204020203" pitchFamily="34" charset="0"/>
              </a:rPr>
              <a:t>is the “middle” observation, when ordering them in increasing order. If there isn’t a single term being the middle, take the average of the 2 “middle” observations.</a:t>
            </a:r>
          </a:p>
          <a:p>
            <a:pPr marL="0" indent="0">
              <a:buNone/>
            </a:pPr>
            <a:endParaRPr lang="en-CA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The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mode </a:t>
            </a:r>
            <a:r>
              <a:rPr lang="en-CA" dirty="0">
                <a:latin typeface="Bahnschrift" panose="020B0502040204020203" pitchFamily="34" charset="0"/>
              </a:rPr>
              <a:t>is the most frequently observed observation(s). You can have multiple modes, yes.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Modal classes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dirty="0">
                <a:latin typeface="Bahnschrift" panose="020B0502040204020203" pitchFamily="34" charset="0"/>
              </a:rPr>
              <a:t>also exist.</a:t>
            </a: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Percentiles and Quartiles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Percentiles generalize the concept of medians.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(0.5)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In general,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percentile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is the number of terms. If you get a fraction in the ordinal index, take an average between the 2 closest terms.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also have the lower quartile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d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and the upper quartile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(0.75)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661" r="-4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4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Measures of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Sample Variance </a:t>
                </a:r>
                <a:r>
                  <a:rPr lang="en-CA" dirty="0">
                    <a:latin typeface="Bahnschrift" panose="020B0502040204020203" pitchFamily="34" charset="0"/>
                  </a:rPr>
                  <a:t>is denoted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b="1" dirty="0"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and is calculated as </a:t>
                </a:r>
              </a:p>
              <a:p>
                <a:pPr marL="0" indent="0">
                  <a:buNone/>
                </a:pPr>
                <a:endParaRPr lang="en-C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Sample Standard Deviation</a:t>
                </a:r>
                <a:r>
                  <a:rPr lang="en-CA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C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, the square root of variance. </a:t>
                </a:r>
                <a:r>
                  <a:rPr lang="en-CA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Don’t forget to take the square root I swear</a:t>
                </a:r>
              </a:p>
              <a:p>
                <a:pPr marL="0" indent="0">
                  <a:buNone/>
                </a:pPr>
                <a:endParaRPr lang="en-CA" b="1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Also: Empirical Rule for Unimodal Symmetric Data – </a:t>
                </a:r>
                <a:r>
                  <a:rPr lang="en-CA" b="1" dirty="0">
                    <a:latin typeface="Bahnschrift" panose="020B0502040204020203" pitchFamily="34" charset="0"/>
                  </a:rPr>
                  <a:t>68,95,99.7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7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Measures of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Range</a:t>
                </a:r>
                <a:r>
                  <a:rPr lang="en-CA" dirty="0">
                    <a:latin typeface="Bahnschrift" panose="020B0502040204020203" pitchFamily="34" charset="0"/>
                  </a:rPr>
                  <a:t> is the difference between the largest and smallest observations,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endParaRPr lang="en-CA" b="1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b="1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IQR</a:t>
                </a:r>
                <a:r>
                  <a:rPr lang="en-CA" dirty="0">
                    <a:latin typeface="Bahnschrift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(0.75)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(0.25)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This is the range of the middle half of observations.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0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The 5 Number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CA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CA" sz="6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CA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e>
                      </m:d>
                      <m:r>
                        <a:rPr lang="en-CA" sz="6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Measures of Shape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3567"/>
                <a:ext cx="10638453" cy="46933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Skewness</a:t>
                </a:r>
                <a:r>
                  <a:rPr lang="en-CA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is how asymmetrical the data is. 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Positively skewed means a right tail 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Negatively skewed means a </a:t>
                </a:r>
                <a:r>
                  <a:rPr lang="en-CA">
                    <a:latin typeface="Bahnschrift" panose="020B0502040204020203" pitchFamily="34" charset="0"/>
                  </a:rPr>
                  <a:t>left tail </a:t>
                </a:r>
                <a:endParaRPr lang="en-CA" dirty="0">
                  <a:latin typeface="Bahnschrift" panose="020B0502040204020203" pitchFamily="34" charset="0"/>
                </a:endParaRPr>
              </a:p>
              <a:p>
                <a:r>
                  <a:rPr lang="en-CA" dirty="0">
                    <a:latin typeface="Bahnschrift" panose="020B0502040204020203" pitchFamily="34" charset="0"/>
                  </a:rPr>
                  <a:t>Approximately 0 skewness is a symmetric distribution.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CA" b="1" i="1" smtClean="0">
                                      <a:solidFill>
                                        <a:srgbClr val="8ACE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CA" b="1" i="1" smtClean="0">
                                  <a:solidFill>
                                    <a:srgbClr val="8ACE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CA" b="1" i="1" smtClean="0">
                                  <a:solidFill>
                                    <a:srgbClr val="8ACE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b="1" i="1" smtClean="0">
                                  <a:solidFill>
                                    <a:srgbClr val="8ACE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The absolute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denotes how “skewed” the distribution 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3567"/>
                <a:ext cx="10638453" cy="4693396"/>
              </a:xfrm>
              <a:blipFill>
                <a:blip r:embed="rId2"/>
                <a:stretch>
                  <a:fillRect l="-1145" t="-2597" r="-18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0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EDC4-155D-6EB0-073A-B2C096FA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Bahnschrift" panose="020B0502040204020203" pitchFamily="34" charset="0"/>
                <a:ea typeface="Cambria Math" panose="02040503050406030204" pitchFamily="18" charset="0"/>
              </a:rPr>
              <a:t>Hi I’m Andy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B96B1-582B-40F6-F9CB-B9972CE91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345197" cy="4873625"/>
          </a:xfrm>
        </p:spPr>
        <p:txBody>
          <a:bodyPr>
            <a:noAutofit/>
          </a:bodyPr>
          <a:lstStyle/>
          <a:p>
            <a:r>
              <a:rPr lang="en-CA" sz="2600" dirty="0">
                <a:latin typeface="Bahnschrift" panose="020B0502040204020203" pitchFamily="34" charset="0"/>
                <a:ea typeface="Cambria Math" panose="02040503050406030204" pitchFamily="18" charset="0"/>
              </a:rPr>
              <a:t>For later questions about this slide deck, you can find me on the </a:t>
            </a:r>
            <a:r>
              <a:rPr lang="en-CA" sz="2600" b="1" dirty="0">
                <a:solidFill>
                  <a:srgbClr val="1FA5A2"/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UW Stats Club discord server</a:t>
            </a:r>
            <a:r>
              <a:rPr lang="en-CA" sz="2600" dirty="0">
                <a:latin typeface="Bahnschrift" panose="020B0502040204020203" pitchFamily="34" charset="0"/>
                <a:ea typeface="Cambria Math" panose="02040503050406030204" pitchFamily="18" charset="0"/>
              </a:rPr>
              <a:t>. My handle is </a:t>
            </a:r>
            <a:r>
              <a:rPr lang="en-CA" sz="2600" dirty="0">
                <a:solidFill>
                  <a:srgbClr val="1FA5A2"/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@andoiii</a:t>
            </a:r>
          </a:p>
          <a:p>
            <a:endParaRPr lang="en-CA" sz="2600" dirty="0">
              <a:solidFill>
                <a:srgbClr val="C60078"/>
              </a:solidFill>
              <a:latin typeface="Bahnschrift" panose="020B0502040204020203" pitchFamily="34" charset="0"/>
              <a:ea typeface="Cambria Math" panose="02040503050406030204" pitchFamily="18" charset="0"/>
            </a:endParaRPr>
          </a:p>
          <a:p>
            <a:r>
              <a:rPr lang="en-CA" sz="2600" dirty="0">
                <a:latin typeface="Bahnschrift" panose="020B0502040204020203" pitchFamily="34" charset="0"/>
                <a:ea typeface="Cambria Math" panose="02040503050406030204" pitchFamily="18" charset="0"/>
              </a:rPr>
              <a:t>This slide deck will be posted on the discord server after today’s session. If this doesn’t happen, please ping me and I will do it promptly.</a:t>
            </a:r>
          </a:p>
          <a:p>
            <a:endParaRPr lang="en-CA" sz="2600" dirty="0">
              <a:latin typeface="Bahnschrift" panose="020B0502040204020203" pitchFamily="34" charset="0"/>
              <a:ea typeface="Cambria Math" panose="02040503050406030204" pitchFamily="18" charset="0"/>
            </a:endParaRPr>
          </a:p>
          <a:p>
            <a:r>
              <a:rPr lang="en-CA" sz="2600" dirty="0">
                <a:latin typeface="Bahnschrift" panose="020B0502040204020203" pitchFamily="34" charset="0"/>
                <a:ea typeface="Cambria Math" panose="02040503050406030204" pitchFamily="18" charset="0"/>
              </a:rPr>
              <a:t>Remember: </a:t>
            </a:r>
            <a:r>
              <a:rPr lang="en-CA" sz="2600" b="1" dirty="0">
                <a:latin typeface="Bahnschrift" panose="020B0502040204020203" pitchFamily="34" charset="0"/>
                <a:ea typeface="Cambria Math" panose="02040503050406030204" pitchFamily="18" charset="0"/>
              </a:rPr>
              <a:t>You can do it</a:t>
            </a:r>
            <a:r>
              <a:rPr lang="en-CA" sz="2600" dirty="0">
                <a:latin typeface="Bahnschrift" panose="020B0502040204020203" pitchFamily="34" charset="0"/>
                <a:ea typeface="Cambria Math" panose="02040503050406030204" pitchFamily="18" charset="0"/>
              </a:rPr>
              <a:t>! I believe in you, so you better believe in yourself too. Or else.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0A838-26C9-9E12-6BA2-D2E6C464F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3</a:t>
            </a:r>
            <a:r>
              <a:rPr lang="en-CA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rd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 Year CS/BBA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STAT 240 (F23)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STAT 231 (S24)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Constantly regressing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not a Laurier spy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774EF-C60F-003F-9958-7A5FAE7C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05" y="4388483"/>
            <a:ext cx="1939240" cy="1684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E194BB-51A3-4A91-CACA-DDA72FC34B7C}"/>
              </a:ext>
            </a:extLst>
          </p:cNvPr>
          <p:cNvSpPr/>
          <p:nvPr/>
        </p:nvSpPr>
        <p:spPr>
          <a:xfrm>
            <a:off x="-2" y="1"/>
            <a:ext cx="12188951" cy="573932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8ACE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7EA08-D533-344F-D75D-53F1B6F43CAC}"/>
              </a:ext>
            </a:extLst>
          </p:cNvPr>
          <p:cNvSpPr/>
          <p:nvPr/>
        </p:nvSpPr>
        <p:spPr>
          <a:xfrm>
            <a:off x="-3" y="6284068"/>
            <a:ext cx="12188951" cy="573932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3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Measures of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Kurtosis</a:t>
                </a:r>
                <a:r>
                  <a:rPr lang="en-CA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is how “centrally concentrated” a distribution is. 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indicates lighter tails, no tails, and a flat center (uniform)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indicates heavier tails, and a peaked center (t-distribution)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Empirically, Gaussian-looking distributions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CA" b="1" i="1" smtClean="0">
                                      <a:solidFill>
                                        <a:srgbClr val="8ACE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CA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CA" b="1" i="1" smtClean="0">
                                  <a:solidFill>
                                    <a:srgbClr val="8ACE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also have platykurtic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) and leptokurtic (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). They exist.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561" b="-28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1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We love graphs. However, remember: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Bahnschrift" panose="020B0502040204020203" pitchFamily="34" charset="0"/>
              </a:rPr>
              <a:t>Style counts. Make it look decent and readable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Bahnschrift" panose="020B0502040204020203" pitchFamily="34" charset="0"/>
              </a:rPr>
              <a:t>Title graphs, label axis, give units, use good scales.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Bahnschrift" panose="020B0502040204020203" pitchFamily="34" charset="0"/>
              </a:rPr>
              <a:t>Bring a ruler! If they allow you to. A WatCard works lol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We will go over some graphs, and how to make them. I will be using the blackboard for these mostly.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3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They display the frequency of observations within intervals, partitioning the range of observed data into some number of intervals. 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Bahnschrift" panose="020B0502040204020203" pitchFamily="34" charset="0"/>
              </a:rPr>
              <a:t>Standard</a:t>
            </a:r>
            <a:r>
              <a:rPr lang="en-CA" dirty="0">
                <a:latin typeface="Bahnschrift" panose="020B0502040204020203" pitchFamily="34" charset="0"/>
              </a:rPr>
              <a:t> Frequency Histograms have equal width intervals, so if the interval width is 1, all rectangle heights are equal to the number of observed frequencies.</a:t>
            </a:r>
          </a:p>
          <a:p>
            <a:pPr marL="0" indent="0">
              <a:buNone/>
            </a:pPr>
            <a:endParaRPr lang="en-CA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Bahnschrift" panose="020B0502040204020203" pitchFamily="34" charset="0"/>
              </a:rPr>
              <a:t>Relative</a:t>
            </a:r>
            <a:r>
              <a:rPr lang="en-CA" dirty="0">
                <a:latin typeface="Bahnschrift" panose="020B0502040204020203" pitchFamily="34" charset="0"/>
              </a:rPr>
              <a:t> Frequency Histograms have unequal width intervals, so that AREA of each rectangle is the % of data observed in that interval.</a:t>
            </a:r>
            <a:endParaRPr lang="en-CA" b="1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0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Here, let me draw some histograms with this data:</a:t>
            </a:r>
            <a:endParaRPr lang="en-CA" b="1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7F3781-CA6B-3001-76C8-6CB0D3FAD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198837"/>
                  </p:ext>
                </p:extLst>
              </p:nvPr>
            </p:nvGraphicFramePr>
            <p:xfrm>
              <a:off x="1058892" y="2076781"/>
              <a:ext cx="10197066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9511">
                      <a:extLst>
                        <a:ext uri="{9D8B030D-6E8A-4147-A177-3AD203B41FA5}">
                          <a16:colId xmlns:a16="http://schemas.microsoft.com/office/drawing/2014/main" val="3086327363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3779766354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254961877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231585736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2948832906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47059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[0,10)</m:t>
                                </m:r>
                              </m:oMath>
                            </m:oMathPara>
                          </a14:m>
                          <a:endParaRPr lang="en-CA" dirty="0">
                            <a:latin typeface="Bahnschrift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[10,20)</m:t>
                                </m:r>
                              </m:oMath>
                            </m:oMathPara>
                          </a14:m>
                          <a:endParaRPr lang="en-CA" dirty="0">
                            <a:latin typeface="Bahnschrift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[20,30)</m:t>
                                </m:r>
                              </m:oMath>
                            </m:oMathPara>
                          </a14:m>
                          <a:endParaRPr lang="en-CA" dirty="0">
                            <a:latin typeface="Bahnschrift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[30,40)</m:t>
                                </m:r>
                              </m:oMath>
                            </m:oMathPara>
                          </a14:m>
                          <a:endParaRPr lang="en-CA" dirty="0">
                            <a:latin typeface="Bahnschrift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[40,50]</m:t>
                                </m:r>
                              </m:oMath>
                            </m:oMathPara>
                          </a14:m>
                          <a:endParaRPr lang="en-CA" dirty="0">
                            <a:latin typeface="Bahnschrift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3946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# Frequencies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latin typeface="Bahnschrift" panose="020B05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9981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7F3781-CA6B-3001-76C8-6CB0D3FAD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198837"/>
                  </p:ext>
                </p:extLst>
              </p:nvPr>
            </p:nvGraphicFramePr>
            <p:xfrm>
              <a:off x="1058892" y="2076781"/>
              <a:ext cx="10197066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9511">
                      <a:extLst>
                        <a:ext uri="{9D8B030D-6E8A-4147-A177-3AD203B41FA5}">
                          <a16:colId xmlns:a16="http://schemas.microsoft.com/office/drawing/2014/main" val="3086327363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3779766354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254961877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231585736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2948832906"/>
                        </a:ext>
                      </a:extLst>
                    </a:gridCol>
                    <a:gridCol w="1699511">
                      <a:extLst>
                        <a:ext uri="{9D8B030D-6E8A-4147-A177-3AD203B41FA5}">
                          <a16:colId xmlns:a16="http://schemas.microsoft.com/office/drawing/2014/main" val="147059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58" t="-6452" r="-400717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358" t="-6452" r="-300717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358" t="-6452" r="-200717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358" t="-6452" r="-100717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358" t="-6452" r="-717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946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# Frequencies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latin typeface="Bahnschrift" panose="020B05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99815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437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Bar Charts and Pie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Bahnschrift" panose="020B0502040204020203" pitchFamily="34" charset="0"/>
              </a:rPr>
              <a:t>Bar Charts</a:t>
            </a:r>
            <a:r>
              <a:rPr lang="en-CA" dirty="0">
                <a:latin typeface="Bahnschrift" panose="020B0502040204020203" pitchFamily="34" charset="0"/>
              </a:rPr>
              <a:t> look like histograms, but usually have no meaning in the x-axis. They are usually used to show values in a certain category. Side-by-Side Bar Charts/Stacked Bar Charts also exist.</a:t>
            </a:r>
          </a:p>
          <a:p>
            <a:pPr marL="0" indent="0">
              <a:buNone/>
            </a:pPr>
            <a:endParaRPr lang="en-CA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Bahnschrift" panose="020B0502040204020203" pitchFamily="34" charset="0"/>
              </a:rPr>
              <a:t>Pie Charts </a:t>
            </a:r>
            <a:r>
              <a:rPr lang="en-CA" dirty="0">
                <a:latin typeface="Bahnschrift" panose="020B0502040204020203" pitchFamily="34" charset="0"/>
              </a:rPr>
              <a:t>use “slices of pie” to represent percentages. Supposedly, most professionals don’t like Pie Charts.</a:t>
            </a:r>
            <a:r>
              <a:rPr lang="en-CA" b="1" dirty="0">
                <a:latin typeface="Bahnschrift" panose="020B0502040204020203" pitchFamily="34" charset="0"/>
              </a:rPr>
              <a:t> </a:t>
            </a:r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7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Bar Charts and Pie Charts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5D5F0D-1128-5266-3052-A3F3955E1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42357"/>
              </p:ext>
            </p:extLst>
          </p:nvPr>
        </p:nvGraphicFramePr>
        <p:xfrm>
          <a:off x="838199" y="1796143"/>
          <a:ext cx="4760167" cy="425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5D5F0D-1128-5266-3052-A3F3955E1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85202"/>
              </p:ext>
            </p:extLst>
          </p:nvPr>
        </p:nvGraphicFramePr>
        <p:xfrm>
          <a:off x="5840029" y="1796142"/>
          <a:ext cx="4843521" cy="425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34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Empirical CDFs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graph the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for our given observations. In other words,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𝑂𝑏𝑠𝑒𝑟𝑣𝑎𝑡𝑖𝑜𝑛𝑠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This will look like a step function, with steps occurring at wherever we observe a given datapoint, with step sizes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save for repeated observed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4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6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Empirical CDFs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481D9-2796-D494-1DF0-B4A8989F9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For example, let us plot the Empirical CDF for 5 observations: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1,1,2,3,5</m:t>
                      </m:r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481D9-2796-D494-1DF0-B4A8989F9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13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Boxplots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Boxplots are the most complicated to draw, but provide data on range and skewness. You also see it in financial graphs, though I do not fully grasp it’s use there.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Side by side, they are useful for comparing multiple groups to each other.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Boxplots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Draw lines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(0.75)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This forms the main section of the box.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Determine the Upper Limits and Lower Limits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𝑈𝐿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0.75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+1.5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|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−1.5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The closest observations to UL and LL that are “within the center range) become the whiskers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Any points outside beyond the whiskers are </a:t>
                </a:r>
                <a:r>
                  <a:rPr lang="en-CA" b="1" dirty="0">
                    <a:latin typeface="Bahnschrift" panose="020B0502040204020203" pitchFamily="34" charset="0"/>
                  </a:rPr>
                  <a:t>outliers</a:t>
                </a:r>
                <a:endParaRPr lang="en-CA" dirty="0">
                  <a:latin typeface="Bahnschrift" panose="020B0502040204020203" pitchFamily="34" charset="0"/>
                </a:endParaRPr>
              </a:p>
              <a:p>
                <a:pPr marL="457200" lvl="1" indent="0" algn="ctr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19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86981-3D05-3A5A-1DC0-A32F1909C956}"/>
              </a:ext>
            </a:extLst>
          </p:cNvPr>
          <p:cNvSpPr/>
          <p:nvPr/>
        </p:nvSpPr>
        <p:spPr>
          <a:xfrm>
            <a:off x="5497491" y="5599195"/>
            <a:ext cx="1578015" cy="513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399BE-BEA9-DDB6-6308-A1F25DC4DD42}"/>
              </a:ext>
            </a:extLst>
          </p:cNvPr>
          <p:cNvSpPr/>
          <p:nvPr/>
        </p:nvSpPr>
        <p:spPr>
          <a:xfrm>
            <a:off x="7075507" y="5599195"/>
            <a:ext cx="931920" cy="513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4C132-E6BC-CC61-E017-6ED8AC76E1CB}"/>
              </a:ext>
            </a:extLst>
          </p:cNvPr>
          <p:cNvCxnSpPr>
            <a:cxnSpLocks/>
          </p:cNvCxnSpPr>
          <p:nvPr/>
        </p:nvCxnSpPr>
        <p:spPr>
          <a:xfrm>
            <a:off x="8837851" y="5599195"/>
            <a:ext cx="0" cy="5131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06445A-2C92-6A87-E95C-8F08283F73D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007427" y="5855787"/>
            <a:ext cx="8304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9EAE55-8D2C-D949-35FE-73C6CD66D83E}"/>
              </a:ext>
            </a:extLst>
          </p:cNvPr>
          <p:cNvCxnSpPr>
            <a:cxnSpLocks/>
          </p:cNvCxnSpPr>
          <p:nvPr/>
        </p:nvCxnSpPr>
        <p:spPr>
          <a:xfrm>
            <a:off x="3690463" y="5599195"/>
            <a:ext cx="0" cy="5131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993237-EC7E-5FFF-7DDF-BBEFBB137CD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684243" y="5855787"/>
            <a:ext cx="18132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5FE5E-C62B-CFBE-F50D-F741845B83D2}"/>
                  </a:ext>
                </a:extLst>
              </p:cNvPr>
              <p:cNvSpPr txBox="1"/>
              <p:nvPr/>
            </p:nvSpPr>
            <p:spPr>
              <a:xfrm>
                <a:off x="9017619" y="5717287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5FE5E-C62B-CFBE-F50D-F741845B8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19" y="5717287"/>
                <a:ext cx="211596" cy="276999"/>
              </a:xfrm>
              <a:prstGeom prst="rect">
                <a:avLst/>
              </a:prstGeom>
              <a:blipFill>
                <a:blip r:embed="rId3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90FAD-3075-A96A-2B7B-F758FFBA2BC9}"/>
                  </a:ext>
                </a:extLst>
              </p:cNvPr>
              <p:cNvSpPr txBox="1"/>
              <p:nvPr/>
            </p:nvSpPr>
            <p:spPr>
              <a:xfrm>
                <a:off x="3118705" y="5717286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90FAD-3075-A96A-2B7B-F758FFBA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05" y="5717286"/>
                <a:ext cx="211596" cy="276999"/>
              </a:xfrm>
              <a:prstGeom prst="rect">
                <a:avLst/>
              </a:prstGeom>
              <a:blipFill>
                <a:blip r:embed="rId3"/>
                <a:stretch>
                  <a:fillRect l="-20588" r="-2352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B5957-D467-C73E-BFDB-FBF9431DA3D5}"/>
                  </a:ext>
                </a:extLst>
              </p:cNvPr>
              <p:cNvSpPr txBox="1"/>
              <p:nvPr/>
            </p:nvSpPr>
            <p:spPr>
              <a:xfrm>
                <a:off x="1864566" y="5716055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B5957-D467-C73E-BFDB-FBF9431DA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66" y="5716055"/>
                <a:ext cx="211596" cy="276999"/>
              </a:xfrm>
              <a:prstGeom prst="rect">
                <a:avLst/>
              </a:prstGeom>
              <a:blipFill>
                <a:blip r:embed="rId3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5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CAB0-B842-D598-8889-CA861953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Bahnschrift" panose="020B0502040204020203" pitchFamily="34" charset="0"/>
                <a:ea typeface="Cambria Math" panose="02040503050406030204" pitchFamily="18" charset="0"/>
              </a:rPr>
              <a:t>The Plan for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DA45-B1FB-AED5-3BF6-B2E81BB2B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071"/>
            <a:ext cx="5183188" cy="823912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Chapter 2: MLEs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964C-A4DA-1F72-D2FA-0EB71BEC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8732"/>
            <a:ext cx="5157787" cy="823912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Chapter 1: Intro to Stats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0A3E6-EDC2-63FB-B5BC-5342EB0D446F}"/>
              </a:ext>
            </a:extLst>
          </p:cNvPr>
          <p:cNvSpPr/>
          <p:nvPr/>
        </p:nvSpPr>
        <p:spPr>
          <a:xfrm>
            <a:off x="-2" y="1"/>
            <a:ext cx="12188951" cy="573932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0C9CB-4117-01CC-33B9-D51B8695A8C6}"/>
              </a:ext>
            </a:extLst>
          </p:cNvPr>
          <p:cNvSpPr txBox="1"/>
          <p:nvPr/>
        </p:nvSpPr>
        <p:spPr>
          <a:xfrm>
            <a:off x="836612" y="2164654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Empirical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46681-7493-8CEC-05A5-92D830F27491}"/>
              </a:ext>
            </a:extLst>
          </p:cNvPr>
          <p:cNvSpPr txBox="1"/>
          <p:nvPr/>
        </p:nvSpPr>
        <p:spPr>
          <a:xfrm>
            <a:off x="836612" y="2688329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Numerical Data Summaries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1FB12-1469-F32F-D8B5-FCF29EDBEFBC}"/>
              </a:ext>
            </a:extLst>
          </p:cNvPr>
          <p:cNvSpPr txBox="1"/>
          <p:nvPr/>
        </p:nvSpPr>
        <p:spPr>
          <a:xfrm>
            <a:off x="836612" y="3212004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Graphical Data Summaries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2257B-142B-6695-2DA0-5FCCB25CE900}"/>
              </a:ext>
            </a:extLst>
          </p:cNvPr>
          <p:cNvSpPr txBox="1"/>
          <p:nvPr/>
        </p:nvSpPr>
        <p:spPr>
          <a:xfrm>
            <a:off x="836612" y="3735679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Probability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4E4FF-A319-7D90-E30E-E8F8CB9AE669}"/>
              </a:ext>
            </a:extLst>
          </p:cNvPr>
          <p:cNvSpPr txBox="1"/>
          <p:nvPr/>
        </p:nvSpPr>
        <p:spPr>
          <a:xfrm>
            <a:off x="6169024" y="2164654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Review: Common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E1BC4-2047-91E0-D9DB-FC5E2CFA77E3}"/>
                  </a:ext>
                </a:extLst>
              </p:cNvPr>
              <p:cNvSpPr txBox="1"/>
              <p:nvPr/>
            </p:nvSpPr>
            <p:spPr>
              <a:xfrm>
                <a:off x="6169024" y="2690009"/>
                <a:ext cx="4314122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Point Estimates: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CA" sz="2400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E1BC4-2047-91E0-D9DB-FC5E2CFA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24" y="2690009"/>
                <a:ext cx="4314122" cy="477118"/>
              </a:xfrm>
              <a:prstGeom prst="rect">
                <a:avLst/>
              </a:prstGeom>
              <a:blipFill>
                <a:blip r:embed="rId2"/>
                <a:stretch>
                  <a:fillRect l="-1977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EE4843-E63C-B931-5447-95AEDFA55DE0}"/>
                  </a:ext>
                </a:extLst>
              </p:cNvPr>
              <p:cNvSpPr txBox="1"/>
              <p:nvPr/>
            </p:nvSpPr>
            <p:spPr>
              <a:xfrm>
                <a:off x="6169024" y="3222139"/>
                <a:ext cx="4314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EE4843-E63C-B931-5447-95AEDFA5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24" y="3222139"/>
                <a:ext cx="4314122" cy="461665"/>
              </a:xfrm>
              <a:prstGeom prst="rect">
                <a:avLst/>
              </a:prstGeom>
              <a:blipFill>
                <a:blip r:embed="rId3"/>
                <a:stretch>
                  <a:fillRect l="-19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6B75120-44C2-9067-643E-9557A43404CF}"/>
              </a:ext>
            </a:extLst>
          </p:cNvPr>
          <p:cNvSpPr txBox="1"/>
          <p:nvPr/>
        </p:nvSpPr>
        <p:spPr>
          <a:xfrm>
            <a:off x="6169024" y="3745508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The Invariance Property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014595-5BA9-C165-2729-7E385986206B}"/>
              </a:ext>
            </a:extLst>
          </p:cNvPr>
          <p:cNvSpPr txBox="1"/>
          <p:nvPr/>
        </p:nvSpPr>
        <p:spPr>
          <a:xfrm>
            <a:off x="6169024" y="4268877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Checking Model Fit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ABB15-ECE5-1AE5-006B-6D0A1530B417}"/>
              </a:ext>
            </a:extLst>
          </p:cNvPr>
          <p:cNvSpPr txBox="1"/>
          <p:nvPr/>
        </p:nvSpPr>
        <p:spPr>
          <a:xfrm>
            <a:off x="6169024" y="4792246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strike="sngStrike" dirty="0">
                <a:latin typeface="Bahnschrift" panose="020B0502040204020203" pitchFamily="34" charset="0"/>
                <a:ea typeface="Cambria Math" panose="02040503050406030204" pitchFamily="18" charset="0"/>
              </a:rPr>
              <a:t>QQ Plots</a:t>
            </a:r>
          </a:p>
        </p:txBody>
      </p:sp>
    </p:spTree>
    <p:extLst>
      <p:ext uri="{BB962C8B-B14F-4D97-AF65-F5344CB8AC3E}">
        <p14:creationId xmlns:p14="http://schemas.microsoft.com/office/powerpoint/2010/main" val="2778541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Run Charts and Scatterplots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Run Charts are good for examining how data acts over time. Think of it as a very wiggly line mapping data over time.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Scatterplots plot </a:t>
                </a:r>
                <a:r>
                  <a:rPr lang="en-CA" b="1" dirty="0">
                    <a:latin typeface="Bahnschrift" panose="020B0502040204020203" pitchFamily="34" charset="0"/>
                  </a:rPr>
                  <a:t>bivariate</a:t>
                </a:r>
                <a:r>
                  <a:rPr lang="en-CA" dirty="0">
                    <a:latin typeface="Bahnschrift" panose="020B0502040204020203" pitchFamily="34" charset="0"/>
                  </a:rPr>
                  <a:t> data, unlike the rest which plot univariate data. Observation points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are plotted.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317" r="-20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One More Numerical Summary…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Sample Correlation</a:t>
                </a:r>
                <a:r>
                  <a:rPr lang="en-CA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measures </a:t>
                </a:r>
                <a:r>
                  <a:rPr lang="en-CA" b="1" dirty="0">
                    <a:latin typeface="Bahnschrift" panose="020B0502040204020203" pitchFamily="34" charset="0"/>
                  </a:rPr>
                  <a:t>linear correlation</a:t>
                </a:r>
                <a:r>
                  <a:rPr lang="en-CA" dirty="0">
                    <a:latin typeface="Bahnschrift" panose="020B0502040204020203" pitchFamily="34" charset="0"/>
                  </a:rPr>
                  <a:t> between 2 variates. A full formula and alternative forms are on the formula sheet.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CA" dirty="0">
                  <a:solidFill>
                    <a:srgbClr val="8ACE00"/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5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7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Interpreting Sample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latin typeface="Bahnschrift" panose="020B0502040204020203" pitchFamily="34" charset="0"/>
                  </a:rPr>
                  <a:t>Positive Correlation means a positive linear relationship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Negative Correlation means a negative linear relationship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Approximately 0 Correlation means no linear relationship</a:t>
                </a:r>
              </a:p>
              <a:p>
                <a:endParaRPr lang="en-CA" dirty="0">
                  <a:latin typeface="Bahnschrift" panose="020B0502040204020203" pitchFamily="34" charset="0"/>
                </a:endParaRPr>
              </a:p>
              <a:p>
                <a:r>
                  <a:rPr lang="en-CA" dirty="0">
                    <a:latin typeface="Bahnschrift" panose="020B0502040204020203" pitchFamily="34" charset="0"/>
                  </a:rPr>
                  <a:t>Correlation </a:t>
                </a:r>
                <a:r>
                  <a:rPr lang="en-CA" b="1" dirty="0">
                    <a:latin typeface="Bahnschrift" panose="020B0502040204020203" pitchFamily="34" charset="0"/>
                  </a:rPr>
                  <a:t>never</a:t>
                </a:r>
                <a:r>
                  <a:rPr lang="en-CA" dirty="0">
                    <a:latin typeface="Bahnschrift" panose="020B0502040204020203" pitchFamily="34" charset="0"/>
                  </a:rPr>
                  <a:t> implies causation, by itself!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Other non-linear relationships can exist, and not be reflected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For example, if there is a quadratic relation, we can still have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974" t="-2195" r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6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Relative Risk (I lied)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898"/>
            <a:ext cx="10638453" cy="499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When given a 2-way table, you can calculate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relative risk </a:t>
            </a:r>
            <a:r>
              <a:rPr lang="en-CA" dirty="0">
                <a:latin typeface="Bahnschrift" panose="020B0502040204020203" pitchFamily="34" charset="0"/>
              </a:rPr>
              <a:t>which is a nice 1 number summary on the relative conditional probabilities.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For instance, the Relative Risk for Option 1 in Group 1, compared to Group 2:</a:t>
            </a:r>
          </a:p>
          <a:p>
            <a:pPr marL="0" indent="0">
              <a:buNone/>
            </a:pP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E07FFEF-7463-29A6-1ACA-671B513A1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40917"/>
                  </p:ext>
                </p:extLst>
              </p:nvPr>
            </p:nvGraphicFramePr>
            <p:xfrm>
              <a:off x="1113188" y="3908458"/>
              <a:ext cx="4473105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1035">
                      <a:extLst>
                        <a:ext uri="{9D8B030D-6E8A-4147-A177-3AD203B41FA5}">
                          <a16:colId xmlns:a16="http://schemas.microsoft.com/office/drawing/2014/main" val="2931049449"/>
                        </a:ext>
                      </a:extLst>
                    </a:gridCol>
                    <a:gridCol w="1491035">
                      <a:extLst>
                        <a:ext uri="{9D8B030D-6E8A-4147-A177-3AD203B41FA5}">
                          <a16:colId xmlns:a16="http://schemas.microsoft.com/office/drawing/2014/main" val="517520891"/>
                        </a:ext>
                      </a:extLst>
                    </a:gridCol>
                    <a:gridCol w="1491035">
                      <a:extLst>
                        <a:ext uri="{9D8B030D-6E8A-4147-A177-3AD203B41FA5}">
                          <a16:colId xmlns:a16="http://schemas.microsoft.com/office/drawing/2014/main" val="28452122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Group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Group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921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Option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136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Option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23651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E07FFEF-7463-29A6-1ACA-671B513A1B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40917"/>
                  </p:ext>
                </p:extLst>
              </p:nvPr>
            </p:nvGraphicFramePr>
            <p:xfrm>
              <a:off x="1113188" y="3908458"/>
              <a:ext cx="4473105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1035">
                      <a:extLst>
                        <a:ext uri="{9D8B030D-6E8A-4147-A177-3AD203B41FA5}">
                          <a16:colId xmlns:a16="http://schemas.microsoft.com/office/drawing/2014/main" val="2931049449"/>
                        </a:ext>
                      </a:extLst>
                    </a:gridCol>
                    <a:gridCol w="1491035">
                      <a:extLst>
                        <a:ext uri="{9D8B030D-6E8A-4147-A177-3AD203B41FA5}">
                          <a16:colId xmlns:a16="http://schemas.microsoft.com/office/drawing/2014/main" val="517520891"/>
                        </a:ext>
                      </a:extLst>
                    </a:gridCol>
                    <a:gridCol w="1491035">
                      <a:extLst>
                        <a:ext uri="{9D8B030D-6E8A-4147-A177-3AD203B41FA5}">
                          <a16:colId xmlns:a16="http://schemas.microsoft.com/office/drawing/2014/main" val="284521223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Group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Group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9218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Option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8" t="-109211" r="-100816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08" t="-109211" r="-81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1364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Bahnschrift" panose="020B0502040204020203" pitchFamily="34" charset="0"/>
                            </a:rPr>
                            <a:t>Option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8" t="-212000" r="-100816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08" t="-212000" r="-81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3651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BB6BE-319F-D794-85CA-37B28389CCE4}"/>
                  </a:ext>
                </a:extLst>
              </p:cNvPr>
              <p:cNvSpPr txBox="1"/>
              <p:nvPr/>
            </p:nvSpPr>
            <p:spPr>
              <a:xfrm>
                <a:off x="5718558" y="3857834"/>
                <a:ext cx="5802182" cy="139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𝑂𝑝𝑡𝑖𝑜𝑛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 1 </m:t>
                              </m:r>
                            </m:e>
                          </m:d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 1)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𝑂𝑝𝑡𝑖𝑜𝑛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 1 </m:t>
                              </m:r>
                            </m:e>
                          </m:d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 2)</m:t>
                          </m:r>
                        </m:den>
                      </m:f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CA" sz="2800" dirty="0"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BB6BE-319F-D794-85CA-37B28389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558" y="3857834"/>
                <a:ext cx="5802182" cy="1398203"/>
              </a:xfrm>
              <a:prstGeom prst="rect">
                <a:avLst/>
              </a:prstGeom>
              <a:blipFill>
                <a:blip r:embed="rId3"/>
                <a:stretch>
                  <a:fillRect r="-2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74" y="2773809"/>
            <a:ext cx="2313773" cy="1009047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model fit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52626-A892-582D-B158-C580CDBF1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63" y="2505294"/>
            <a:ext cx="2992274" cy="18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QQ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QQ Plots plot the actual quantiles obtained from Empirical data  over the theoretical quantiles of a Gaussian distribution. The data points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Remember, these are just labels for actual numbers!</a:t>
                </a:r>
              </a:p>
              <a:p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If the data came from a Gaussian distribution, we would expect the plotted data to follow a reasonably straight line. 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QQ Plots let us identify whether the sample is Gaussian or non-Gaussian.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2E5E-FD50-2452-582F-F8111733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2898"/>
                <a:ext cx="10638453" cy="4999977"/>
              </a:xfrm>
              <a:blipFill>
                <a:blip r:embed="rId2"/>
                <a:stretch>
                  <a:fillRect l="-1145" t="-2317" r="-8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3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The 4 QQ Plot Shapes you must know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B91ED4-2A70-AF04-2974-62571395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</a:rPr>
              <a:t>Skewed - Positive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With a right tail, the higher quantiles will be much higher than we would expect. The lower quantiles would “bunch up” on the y-axis.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Thus, we would get a U-shaped curve, concave up.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A18919-5ECB-8DA0-60E0-DD9BD749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</a:rPr>
              <a:t>Skewed - Negative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3F0F0D-6808-C810-9515-6E0C150E5D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With a left tail, the lower quartiles will be much lower than expected. The higher quartiles instead “bunch up” on the y-axis.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Thus, we would get a S-shaped curve, concave down.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The 4 QQ Plot Shapes you must know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B91ED4-2A70-AF04-2974-62571395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</a:rPr>
              <a:t>Kurtosis – Flat and No Tails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With no/little tails, our both the lower quartiles and the upper quartiles with “flatten out” as all the theoretical quantiles share the same actual value.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Thus, we would get a S-shaped curve.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A18919-5ECB-8DA0-60E0-DD9BD749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</a:rPr>
              <a:t>Kurtosis – Spiked and Big Tails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3F0F0D-6808-C810-9515-6E0C150E5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04453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With thick tails, we would see more observations than expected on the right, and less observations than expected on the left, especially with outliers.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Thus, we would get a N-shaped curve.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The 4 QQ Plot Shapes - Summary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A9846-92B3-CDAE-3C28-C0C746D9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89" y="1387306"/>
            <a:ext cx="5530622" cy="50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535E7-B003-E908-127C-215D6E63A40C}"/>
              </a:ext>
            </a:extLst>
          </p:cNvPr>
          <p:cNvSpPr txBox="1"/>
          <p:nvPr/>
        </p:nvSpPr>
        <p:spPr>
          <a:xfrm>
            <a:off x="9480314" y="5070256"/>
            <a:ext cx="226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Bahnschrift" panose="020B0502040204020203" pitchFamily="34" charset="0"/>
              </a:rPr>
              <a:t>Source: Lecture Slides from Chelsea </a:t>
            </a:r>
            <a:r>
              <a:rPr lang="en-CA" dirty="0" err="1">
                <a:latin typeface="Bahnschrift" panose="020B0502040204020203" pitchFamily="34" charset="0"/>
              </a:rPr>
              <a:t>Uggenti</a:t>
            </a:r>
            <a:r>
              <a:rPr lang="en-CA" dirty="0">
                <a:latin typeface="Bahnschrift" panose="020B0502040204020203" pitchFamily="34" charset="0"/>
              </a:rPr>
              <a:t>, STAT 231 Spring 2024</a:t>
            </a:r>
          </a:p>
        </p:txBody>
      </p:sp>
    </p:spTree>
    <p:extLst>
      <p:ext uri="{BB962C8B-B14F-4D97-AF65-F5344CB8AC3E}">
        <p14:creationId xmlns:p14="http://schemas.microsoft.com/office/powerpoint/2010/main" val="428317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Describing Model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319FFD-3C0E-9016-6558-54AD18316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5576"/>
                <a:ext cx="10515600" cy="50372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You can compare data to each other, and model fit in general, using any of the numerical or graphical summaries described for the past while. 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For example, checking if data fits a Gaussian model: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Whether the sample means and medians are similar, implying symmetry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Skewness being close to 0, kurtosis being around 3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About 95% of the observations lie within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of the mean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A histogram looks aligned to a PDF overlain on top.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The line on a QQ Plot looks relatively straight.</a:t>
                </a:r>
              </a:p>
              <a:p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319FFD-3C0E-9016-6558-54AD18316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5576"/>
                <a:ext cx="10515600" cy="5037299"/>
              </a:xfrm>
              <a:blipFill>
                <a:blip r:embed="rId2"/>
                <a:stretch>
                  <a:fillRect l="-1217" t="-3148" r="-2029" b="-6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CAB0-B842-D598-8889-CA861953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Bahnschrift" panose="020B0502040204020203" pitchFamily="34" charset="0"/>
                <a:ea typeface="Cambria Math" panose="02040503050406030204" pitchFamily="18" charset="0"/>
              </a:rPr>
              <a:t>The Plan for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DA45-B1FB-AED5-3BF6-B2E81BB2B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071"/>
            <a:ext cx="5183188" cy="823912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Model 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964C-A4DA-1F72-D2FA-0EB71BEC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0" y="1278868"/>
            <a:ext cx="5157787" cy="823912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Terms and Review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0A3E6-EDC2-63FB-B5BC-5342EB0D446F}"/>
              </a:ext>
            </a:extLst>
          </p:cNvPr>
          <p:cNvSpPr/>
          <p:nvPr/>
        </p:nvSpPr>
        <p:spPr>
          <a:xfrm>
            <a:off x="-2" y="1"/>
            <a:ext cx="12188951" cy="573932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0C9CB-4117-01CC-33B9-D51B8695A8C6}"/>
              </a:ext>
            </a:extLst>
          </p:cNvPr>
          <p:cNvSpPr txBox="1"/>
          <p:nvPr/>
        </p:nvSpPr>
        <p:spPr>
          <a:xfrm>
            <a:off x="836612" y="2164654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Empirical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46681-7493-8CEC-05A5-92D830F27491}"/>
              </a:ext>
            </a:extLst>
          </p:cNvPr>
          <p:cNvSpPr txBox="1"/>
          <p:nvPr/>
        </p:nvSpPr>
        <p:spPr>
          <a:xfrm>
            <a:off x="836610" y="4712344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Numerical Data Summaries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1FB12-1469-F32F-D8B5-FCF29EDBEFBC}"/>
              </a:ext>
            </a:extLst>
          </p:cNvPr>
          <p:cNvSpPr txBox="1"/>
          <p:nvPr/>
        </p:nvSpPr>
        <p:spPr>
          <a:xfrm>
            <a:off x="836610" y="4254021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Graphical Data Summaries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2257B-142B-6695-2DA0-5FCCB25CE900}"/>
              </a:ext>
            </a:extLst>
          </p:cNvPr>
          <p:cNvSpPr txBox="1"/>
          <p:nvPr/>
        </p:nvSpPr>
        <p:spPr>
          <a:xfrm>
            <a:off x="836612" y="2626590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Probability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4E4FF-A319-7D90-E30E-E8F8CB9AE669}"/>
              </a:ext>
            </a:extLst>
          </p:cNvPr>
          <p:cNvSpPr txBox="1"/>
          <p:nvPr/>
        </p:nvSpPr>
        <p:spPr>
          <a:xfrm>
            <a:off x="836612" y="3084642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Review: Common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E1BC4-2047-91E0-D9DB-FC5E2CFA77E3}"/>
                  </a:ext>
                </a:extLst>
              </p:cNvPr>
              <p:cNvSpPr txBox="1"/>
              <p:nvPr/>
            </p:nvSpPr>
            <p:spPr>
              <a:xfrm>
                <a:off x="6197604" y="3713910"/>
                <a:ext cx="4314122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Point Estimates: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CA" sz="2400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E1BC4-2047-91E0-D9DB-FC5E2CFA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3713910"/>
                <a:ext cx="4314122" cy="477118"/>
              </a:xfrm>
              <a:prstGeom prst="rect">
                <a:avLst/>
              </a:prstGeom>
              <a:blipFill>
                <a:blip r:embed="rId2"/>
                <a:stretch>
                  <a:fillRect l="-1980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EE4843-E63C-B931-5447-95AEDFA55DE0}"/>
                  </a:ext>
                </a:extLst>
              </p:cNvPr>
              <p:cNvSpPr txBox="1"/>
              <p:nvPr/>
            </p:nvSpPr>
            <p:spPr>
              <a:xfrm>
                <a:off x="6197604" y="4246040"/>
                <a:ext cx="4314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EE4843-E63C-B931-5447-95AEDFA5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4246040"/>
                <a:ext cx="4314122" cy="461665"/>
              </a:xfrm>
              <a:prstGeom prst="rect">
                <a:avLst/>
              </a:prstGeom>
              <a:blipFill>
                <a:blip r:embed="rId3"/>
                <a:stretch>
                  <a:fillRect l="-198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6B75120-44C2-9067-643E-9557A43404CF}"/>
              </a:ext>
            </a:extLst>
          </p:cNvPr>
          <p:cNvSpPr txBox="1"/>
          <p:nvPr/>
        </p:nvSpPr>
        <p:spPr>
          <a:xfrm>
            <a:off x="6197604" y="4769409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The Invariance Property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014595-5BA9-C165-2729-7E385986206B}"/>
              </a:ext>
            </a:extLst>
          </p:cNvPr>
          <p:cNvSpPr txBox="1"/>
          <p:nvPr/>
        </p:nvSpPr>
        <p:spPr>
          <a:xfrm>
            <a:off x="6197604" y="2572489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Bahnschrift" panose="020B0502040204020203" pitchFamily="34" charset="0"/>
                <a:ea typeface="Cambria Math" panose="02040503050406030204" pitchFamily="18" charset="0"/>
              </a:rPr>
              <a:t>Checking Model Fit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ABB15-ECE5-1AE5-006B-6D0A1530B417}"/>
              </a:ext>
            </a:extLst>
          </p:cNvPr>
          <p:cNvSpPr txBox="1"/>
          <p:nvPr/>
        </p:nvSpPr>
        <p:spPr>
          <a:xfrm>
            <a:off x="6197604" y="2045827"/>
            <a:ext cx="4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strike="sngStrike" dirty="0">
                <a:latin typeface="Bahnschrift" panose="020B0502040204020203" pitchFamily="34" charset="0"/>
                <a:ea typeface="Cambria Math" panose="02040503050406030204" pitchFamily="18" charset="0"/>
              </a:rPr>
              <a:t>QQ Plots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30DC59-EBE0-199C-0726-4C83141D338B}"/>
              </a:ext>
            </a:extLst>
          </p:cNvPr>
          <p:cNvSpPr txBox="1">
            <a:spLocks/>
          </p:cNvSpPr>
          <p:nvPr/>
        </p:nvSpPr>
        <p:spPr>
          <a:xfrm>
            <a:off x="836611" y="338264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Graphs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AF26117-9ADE-321D-967B-D4F91C8FDBAD}"/>
              </a:ext>
            </a:extLst>
          </p:cNvPr>
          <p:cNvSpPr txBox="1">
            <a:spLocks/>
          </p:cNvSpPr>
          <p:nvPr/>
        </p:nvSpPr>
        <p:spPr>
          <a:xfrm>
            <a:off x="6169024" y="288999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MLEs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D158CA-3BF4-0AC1-EEEA-93CB5D0D86CA}"/>
              </a:ext>
            </a:extLst>
          </p:cNvPr>
          <p:cNvSpPr txBox="1">
            <a:spLocks/>
          </p:cNvSpPr>
          <p:nvPr/>
        </p:nvSpPr>
        <p:spPr>
          <a:xfrm>
            <a:off x="3212050" y="5800675"/>
            <a:ext cx="5564694" cy="477119"/>
          </a:xfrm>
          <a:prstGeom prst="rect">
            <a:avLst/>
          </a:prstGeom>
          <a:solidFill>
            <a:srgbClr val="8ACE00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dirty="0">
                <a:latin typeface="Bahnschrift" panose="020B0502040204020203" pitchFamily="34" charset="0"/>
                <a:ea typeface="Cambria Math" panose="02040503050406030204" pitchFamily="18" charset="0"/>
              </a:rPr>
              <a:t>We also do Sample Midterms</a:t>
            </a:r>
          </a:p>
        </p:txBody>
      </p:sp>
    </p:spTree>
    <p:extLst>
      <p:ext uri="{BB962C8B-B14F-4D97-AF65-F5344CB8AC3E}">
        <p14:creationId xmlns:p14="http://schemas.microsoft.com/office/powerpoint/2010/main" val="3554398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Expected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319FFD-3C0E-9016-6558-54AD18316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5576"/>
                <a:ext cx="10515600" cy="5037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can compare expected frequencies to observed frequencies and (for now) roughly see if the data matches up or not.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To calculate an expected frequency, simply do: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is the number of observations,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is either a number (if discrete) or some interval in general.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Remember to un-censor your data – most PDFs are defined on all reals – including the infinities! Expected frequencies must add to 1, so you must account for that.</a:t>
                </a: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319FFD-3C0E-9016-6558-54AD18316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5576"/>
                <a:ext cx="10515600" cy="5037299"/>
              </a:xfrm>
              <a:blipFill>
                <a:blip r:embed="rId2"/>
                <a:stretch>
                  <a:fillRect l="-1217" t="-2300" r="-1391" b="-320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74" y="2773809"/>
            <a:ext cx="2313773" cy="1009047"/>
          </a:xfrm>
        </p:spPr>
        <p:txBody>
          <a:bodyPr>
            <a:normAutofit/>
          </a:bodyPr>
          <a:lstStyle/>
          <a:p>
            <a:r>
              <a:rPr lang="en-CA" dirty="0" err="1">
                <a:latin typeface="Arial Narrow" panose="020B0606020202030204" pitchFamily="34" charset="0"/>
              </a:rPr>
              <a:t>mle</a:t>
            </a:r>
            <a:endParaRPr lang="en-CA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62FA5-2D2D-573C-19EF-7C0D85B7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97" y="2594420"/>
            <a:ext cx="1940766" cy="16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3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Maximum </a:t>
            </a:r>
            <a:r>
              <a:rPr lang="en-CA" b="1">
                <a:latin typeface="Bahnschrift" panose="020B0502040204020203" pitchFamily="34" charset="0"/>
              </a:rPr>
              <a:t>Likelihood Estimate</a:t>
            </a:r>
            <a:endParaRPr lang="en-CA" b="1" dirty="0">
              <a:latin typeface="Bahnschrift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76"/>
            <a:ext cx="10515600" cy="5037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8C39040-2920-715B-1282-EE5ABDFF5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607976"/>
                <a:ext cx="10515600" cy="5037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After fitting a model to the data (or, uh, assuming it fits), we need to estimate the </a:t>
                </a:r>
                <a:r>
                  <a:rPr lang="en-CA" b="1" dirty="0">
                    <a:latin typeface="Bahnschrift" panose="020B0502040204020203" pitchFamily="34" charset="0"/>
                  </a:rPr>
                  <a:t>parameters</a:t>
                </a:r>
                <a:r>
                  <a:rPr lang="en-CA" dirty="0">
                    <a:latin typeface="Bahnschrift" panose="020B0502040204020203" pitchFamily="34" charset="0"/>
                  </a:rPr>
                  <a:t> to that model. For now, this is where we can use the MLE.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For a given parameter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the </a:t>
                </a: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estimate</a:t>
                </a:r>
                <a:r>
                  <a:rPr lang="en-CA" dirty="0">
                    <a:latin typeface="Bahnschrift" panose="020B0502040204020203" pitchFamily="34" charset="0"/>
                  </a:rPr>
                  <a:t> </a:t>
                </a:r>
                <a:r>
                  <a:rPr lang="en-CA" b="1" dirty="0">
                    <a:latin typeface="Bahnschrift" panose="020B0502040204020203" pitchFamily="34" charset="0"/>
                  </a:rPr>
                  <a:t>based off the data</a:t>
                </a:r>
                <a:r>
                  <a:rPr lang="en-CA" dirty="0">
                    <a:latin typeface="Bahnschrift" panose="020B0502040204020203" pitchFamily="34" charset="0"/>
                  </a:rPr>
                  <a:t> is denoted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 The general formula, the </a:t>
                </a: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estimator</a:t>
                </a:r>
                <a:r>
                  <a:rPr lang="en-CA" dirty="0">
                    <a:latin typeface="Bahnschrift" panose="020B0502040204020203" pitchFamily="34" charset="0"/>
                  </a:rPr>
                  <a:t>, is denoted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You should probably know the MLEs for the most common models (Binomial, Gaussian, Poisson, etc.)</a:t>
                </a:r>
              </a:p>
            </p:txBody>
          </p:sp>
        </mc:Choice>
        <mc:Fallback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8C39040-2920-715B-1282-EE5ABDFF5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7976"/>
                <a:ext cx="10515600" cy="5037299"/>
              </a:xfrm>
              <a:prstGeom prst="rect">
                <a:avLst/>
              </a:prstGeom>
              <a:blipFill>
                <a:blip r:embed="rId2"/>
                <a:stretch>
                  <a:fillRect l="-1217" t="-2300" r="-19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Getting MLEs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76"/>
            <a:ext cx="10515600" cy="5037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8C39040-2920-715B-1282-EE5ABDFF5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55575"/>
                <a:ext cx="10515600" cy="5037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to be the value that maximizes the probability of us getting the data we got. If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CA" b="1" dirty="0"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is a random vector, and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CA" b="1" dirty="0">
                    <a:latin typeface="Bahnschrift" panose="020B0502040204020203" pitchFamily="34" charset="0"/>
                  </a:rPr>
                  <a:t> </a:t>
                </a:r>
                <a:r>
                  <a:rPr lang="en-CA" dirty="0">
                    <a:latin typeface="Bahnschrift" panose="020B0502040204020203" pitchFamily="34" charset="0"/>
                  </a:rPr>
                  <a:t>is the observations from that, we aim to maximize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We define the </a:t>
                </a:r>
                <a:r>
                  <a:rPr lang="en-CA" b="1" dirty="0">
                    <a:solidFill>
                      <a:srgbClr val="8ACE00"/>
                    </a:solidFill>
                    <a:latin typeface="Bahnschrift" panose="020B0502040204020203" pitchFamily="34" charset="0"/>
                  </a:rPr>
                  <a:t>likelihood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 to be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for discrete data. For continuous data, use PDFs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latin typeface="Bahnschrift" panose="020B0502040204020203" pitchFamily="34" charset="0"/>
                  </a:rPr>
                  <a:t>Thus, we want to maximize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which now becomes a calculus problem!</a:t>
                </a:r>
              </a:p>
              <a:p>
                <a:r>
                  <a:rPr lang="en-CA" dirty="0">
                    <a:latin typeface="Bahnschrift" panose="020B0502040204020203" pitchFamily="34" charset="0"/>
                  </a:rPr>
                  <a:t>For some distributions, you may have to verbally argue why it is a maximum (ex.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solidFill>
                    <a:srgbClr val="000000"/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8C39040-2920-715B-1282-EE5ABDFF5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5575"/>
                <a:ext cx="10515600" cy="5037299"/>
              </a:xfrm>
              <a:prstGeom prst="rect">
                <a:avLst/>
              </a:prstGeom>
              <a:blipFill>
                <a:blip r:embed="rId2"/>
                <a:stretch>
                  <a:fillRect l="-1217" t="-2058" r="-754" b="-538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79AE048-4163-C3E5-D053-8277766DFF56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The Usual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8C39040-2920-715B-1282-EE5ABDFF5EF3}"/>
              </a:ext>
            </a:extLst>
          </p:cNvPr>
          <p:cNvSpPr txBox="1">
            <a:spLocks/>
          </p:cNvSpPr>
          <p:nvPr/>
        </p:nvSpPr>
        <p:spPr>
          <a:xfrm>
            <a:off x="838200" y="1455575"/>
            <a:ext cx="10515600" cy="503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AE048-4163-C3E5-D053-8277766DFF56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47B4E8BD-54EA-5C73-0BFC-6489FD04B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55574"/>
                <a:ext cx="10515600" cy="5037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Write out the likelihood function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If you have a vector of observations, you probably need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dirty="0">
                  <a:solidFill>
                    <a:srgbClr val="000000"/>
                  </a:solidFill>
                  <a:latin typeface="Bahnschrift" panose="020B0502040204020203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Because we hate the product rule, take the logarithm, and work 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, getting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Bahnschrift" panose="020B0502040204020203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>
                    <a:latin typeface="Bahnschrift" panose="020B0502040204020203" pitchFamily="34" charset="0"/>
                  </a:rPr>
                  <a:t>Finally,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is the value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latin typeface="Bahnschrift" panose="020B0502040204020203" pitchFamily="34" charset="0"/>
                  </a:rPr>
                  <a:t> from the First Derivative Test*.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solidFill>
                    <a:srgbClr val="000000"/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47B4E8BD-54EA-5C73-0BFC-6489FD04B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5574"/>
                <a:ext cx="10515600" cy="5037299"/>
              </a:xfrm>
              <a:prstGeom prst="rect">
                <a:avLst/>
              </a:prstGeom>
              <a:blipFill>
                <a:blip r:embed="rId2"/>
                <a:stretch>
                  <a:fillRect l="-1217" t="-3632" b="-17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Invariance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8C39040-2920-715B-1282-EE5ABDFF5EF3}"/>
              </a:ext>
            </a:extLst>
          </p:cNvPr>
          <p:cNvSpPr txBox="1">
            <a:spLocks/>
          </p:cNvSpPr>
          <p:nvPr/>
        </p:nvSpPr>
        <p:spPr>
          <a:xfrm>
            <a:off x="838200" y="1455575"/>
            <a:ext cx="10515600" cy="503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AE048-4163-C3E5-D053-8277766DFF56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47B4E8BD-54EA-5C73-0BFC-6489FD04B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55574"/>
                <a:ext cx="10515600" cy="5037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Invariance </a:t>
                </a:r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allows you to find “derivative” MLEs for other functions involving a MLE.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b="1" dirty="0">
                  <a:solidFill>
                    <a:srgbClr val="000000"/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 is the MLE for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 is the MLE for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CA" b="1" dirty="0">
                  <a:solidFill>
                    <a:srgbClr val="000000"/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  <a:latin typeface="Bahnschrift" panose="020B0502040204020203" pitchFamily="34" charset="0"/>
                  </a:rPr>
                  <a:t>Use cases: specific probabilities, the median, the IQR, expected values/frequencies, etc.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47B4E8BD-54EA-5C73-0BFC-6489FD04B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5574"/>
                <a:ext cx="10515600" cy="5037299"/>
              </a:xfrm>
              <a:prstGeom prst="rect">
                <a:avLst/>
              </a:prstGeom>
              <a:blipFill>
                <a:blip r:embed="rId2"/>
                <a:stretch>
                  <a:fillRect l="-1217" t="-2542" b="-94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0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18" y="2773809"/>
            <a:ext cx="2579029" cy="1009047"/>
          </a:xfrm>
        </p:spPr>
        <p:txBody>
          <a:bodyPr>
            <a:norm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midterm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7B368-8E03-1605-96FF-7310C9C3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703" y="2508556"/>
            <a:ext cx="2974593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9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Tips for the Midterm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19FFD-3C0E-9016-6558-54AD1831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73" y="1455576"/>
            <a:ext cx="10515600" cy="503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The questions tend to be sneaky – be careful reading and think through questions logically. Inference may be needed.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Carefully define units! Timing, location, etc.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Practice taking some derivatives of PDF/CDFs.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This slide deck is not 100% inclusive – check your notes on what’s missing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3910758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latin typeface="Bahnschrift" panose="020B0502040204020203" pitchFamily="34" charset="0"/>
              </a:rPr>
              <a:t>And now, lets look at some midterms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rot="10800000" flipH="1">
            <a:off x="0" y="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F0CA8DF-EC98-1646-E8D1-C5AB455316E5}"/>
              </a:ext>
            </a:extLst>
          </p:cNvPr>
          <p:cNvSpPr/>
          <p:nvPr/>
        </p:nvSpPr>
        <p:spPr>
          <a:xfrm flipH="1">
            <a:off x="10766383" y="58355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5023 L 0.06927 0.05023 C 0.05286 0.07268 0.03906 0.09583 0.01732 0.10324 C 0.00052 0.10902 -0.01693 0.10509 -0.03399 0.10602 C -0.08724 0.08958 -0.0931 0.09027 -0.14427 0.06527 C -0.15638 0.05926 -0.16849 0.05277 -0.18021 0.04467 C -0.19987 0.03125 -0.21472 0.01921 -0.22839 -0.00973 C -0.24701 -0.04861 -0.25417 -0.10463 -0.26354 -0.14977 C -0.26393 -0.17153 -0.26641 -0.24653 -0.26055 -0.26806 C -0.25039 -0.30533 -0.21888 -0.35255 -0.19779 -0.36875 C -0.1875 -0.37662 -0.17578 -0.37616 -0.16485 -0.37963 C -0.15469 -0.37709 -0.14414 -0.37709 -0.13425 -0.37153 C -0.12123 -0.36412 -0.07383 -0.30324 -0.07149 -0.3007 C -0.05143 -0.27848 -0.03164 -0.25463 -0.01029 -0.23681 C 0.04596 -0.18982 0.05781 -0.19514 0.11758 -0.18102 C 0.16901 -0.19144 0.21172 -0.18519 0.25534 -0.24098 C 0.26862 -0.25811 0.27799 -0.28403 0.28672 -0.30903 C 0.29401 -0.32986 0.29739 -0.3544 0.30273 -0.37709 C 0.30247 -0.3875 0.30403 -0.39838 0.30195 -0.40834 C 0.30143 -0.41088 0.28867 -0.44584 0.28281 -0.45186 C 0.27982 -0.45486 0.2763 -0.45625 0.27291 -0.45718 C 0.26758 -0.45857 0.26211 -0.45811 0.25677 -0.45857 C 0.24609 -0.4551 0.23489 -0.4544 0.22461 -0.44769 C 0.21523 -0.44167 0.2069 -0.41991 0.20091 -0.40695 C 0.19987 -0.39329 0.197 -0.37963 0.19791 -0.36621 C 0.19935 -0.34537 0.2039 -0.32593 0.20781 -0.30625 C 0.21367 -0.27639 0.22474 -0.23843 0.2362 -0.21505 C 0.24466 -0.19769 0.25586 -0.18496 0.26523 -0.16875 C 0.27304 -0.15533 0.28008 -0.14074 0.28737 -0.12662 C 0.29479 -0.09537 0.31484 -0.01574 0.31875 0.01759 C 0.32122 0.03703 0.31979 0.0574 0.32031 0.07731 C 0.31237 0.11088 0.3151 0.11389 0.28893 0.12916 C 0.21914 0.16944 0.20976 0.15926 0.13437 0.1618 C 0.08984 0.14977 0.0194 0.13472 -0.02487 0.10879 C -0.06524 0.08495 -0.07097 0.07546 -0.09675 0.04352 C -0.09753 0.03564 -0.09922 0.02801 -0.09909 0.02037 C -0.09779 -0.03403 -0.09557 -0.02477 -0.0638 -0.04769 C -0.06081 -0.05 -0.05716 -0.04954 -0.05391 -0.05047 C -0.03893 -0.03241 -0.03646 -0.03218 -0.02487 -0.00417 C -0.0211 0.00463 -0.01914 0.01527 -0.01563 0.0243 C -0.00326 0.05648 0.01028 0.1 0.03333 0.11412 C 0.04961 0.12407 0.06706 0.12592 0.08385 0.13194 C 0.14036 0.11273 0.19388 0.09977 0.24765 0.06111 C 0.28138 0.0368 0.32799 -0.01273 0.36015 -0.05186 C 0.37031 -0.06436 0.38021 -0.07755 0.38997 -0.09121 C 0.41614 -0.12801 0.39245 -0.1007 0.41367 -0.12385 C 0.43307 -0.10672 0.43463 -0.10857 0.45039 -0.05718 C 0.45429 -0.04468 0.45351 -0.02917 0.45508 -0.01505 C 0.44818 0.00486 0.44622 0.03449 0.43437 0.04467 C 0.40364 0.07176 0.33594 0.01736 0.31497 0.00532 C 0.29401 -0.02315 0.27031 -0.0463 0.25221 -0.08033 C 0.22838 -0.12523 0.22031 -0.17848 0.20625 -0.23148 C 0.18359 -0.31736 0.17864 -0.33843 0.14661 -0.41366 C 0.13997 -0.4294 0.13294 -0.44468 0.12448 -0.45718 C 0.11289 -0.47431 0.09791 -0.47732 0.08385 -0.48033 C 0.07474 -0.48241 0.06549 -0.48311 0.05625 -0.48449 C 0.04153 -0.48172 0.0263 -0.48334 0.01198 -0.47639 C -0.02005 -0.46042 -0.06992 -0.41088 -0.09909 -0.3838 C -0.13347 -0.31436 -0.13607 -0.31968 -0.15716 -0.23287 C -0.18594 -0.11436 -0.18516 -0.05116 -0.23373 0.03518 C -0.24323 0.05208 -0.2556 0.06412 -0.26823 0.07199 C -0.27735 0.07777 -0.28763 0.07384 -0.29727 0.07477 C -0.31224 0.06365 -0.32826 0.05555 -0.33932 0.0324 C -0.36836 -0.02755 -0.3793 -0.09051 -0.39219 -0.16736 C -0.3987 -0.20672 -0.40235 -0.24723 -0.40742 -0.28727 C -0.40182 -0.31088 -0.40143 -0.34098 -0.39063 -0.35787 C -0.36966 -0.39098 -0.34948 -0.38982 -0.3263 -0.3919 C -0.31589 -0.3875 -0.30469 -0.38658 -0.29492 -0.37824 C -0.28659 -0.3713 -0.28047 -0.35787 -0.27357 -0.34699 C -0.25 -0.31019 -0.21732 -0.25764 -0.19935 -0.21227 C -0.18581 -0.17824 -0.17487 -0.14074 -0.16406 -0.10348 C -0.14492 -0.03704 -0.12057 0.08333 -0.09063 0.14143 C -0.05261 0.21527 -0.00938 0.22152 0.04258 0.24884 C 0.0888 0.22291 0.13958 0.20254 0.17877 0.14676 C 0.22565 0.08009 0.2487 -0.01713 0.28437 -0.09954 C 0.30195 -0.13982 0.32187 -0.17686 0.34179 -0.21366 C 0.37747 -0.2801 0.37448 -0.27385 0.40534 -0.31158 C 0.41393 -0.30348 0.42461 -0.3 0.43125 -0.28727 C 0.44388 -0.26297 0.4444 -0.22732 0.44661 -0.19746 C 0.44557 -0.17107 0.4457 -0.14468 0.44349 -0.11852 C 0.44271 -0.10811 0.44153 -0.0963 0.43737 -0.08866 C 0.43294 -0.0801 0.42617 -0.07593 0.41979 -0.07361 C 0.40807 -0.06922 0.39583 -0.06991 0.38385 -0.06806 C 0.32786 -0.09167 0.2875 -0.0963 0.24075 -0.15648 C 0.10508 -0.33125 0.16354 -0.30093 0.04557 -0.42199 C 0.01432 -0.45394 -0.01758 -0.48426 -0.05078 -0.50903 C -0.09701 -0.54329 -0.14193 -0.55093 -0.19089 -0.56343 C -0.26081 -0.58102 -0.23529 -0.57662 -0.30339 -0.57824 C -0.31966 -0.57338 -0.33672 -0.57269 -0.35235 -0.56343 C -0.37435 -0.55023 -0.38138 -0.50301 -0.39141 -0.47361 C -0.39557 -0.46135 -0.40065 -0.45 -0.40521 -0.4382 C -0.40599 -0.42223 -0.40794 -0.40648 -0.40742 -0.39051 C -0.40573 -0.33195 -0.403 -0.28195 -0.37383 -0.24236 C -0.36563 -0.23102 -0.35339 -0.23588 -0.34323 -0.23287 C -0.29857 -0.24561 -0.27422 -0.24746 -0.23151 -0.28311 C -0.21797 -0.29422 -0.20729 -0.31389 -0.19466 -0.32801 C -0.17787 -0.34699 -0.16146 -0.36736 -0.14349 -0.38241 C -0.0763 -0.43866 -0.078 -0.42801 -0.00716 -0.44098 C 0.03411 -0.43912 0.07552 -0.44028 0.11679 -0.43542 C 0.12669 -0.43426 0.13698 -0.43125 0.14583 -0.42315 C 0.15586 -0.41412 0.16315 -0.39792 0.17187 -0.38519 C 0.18255 -0.34861 0.18411 -0.35278 0.18568 -0.31297 C 0.18607 -0.3007 0.1875 -0.28102 0.17721 -0.27778 C 0.16562 -0.27408 0.15377 -0.27547 0.14206 -0.275 L 0.02344 -0.26945 C -0.00404 -0.2544 -0.0375 -0.23519 -0.06459 -0.22732 C -0.08281 -0.22199 -0.1013 -0.22269 -0.11966 -0.22061 C -0.12943 -0.21783 -0.13919 -0.21574 -0.14883 -0.21227 C -0.16185 -0.20764 -0.17474 -0.20116 -0.18789 -0.19607 C -0.19805 -0.19213 -0.20821 -0.18889 -0.21849 -0.18519 C -0.23633 -0.16852 -0.23633 -0.17153 -0.25209 -0.13889 C -0.26224 -0.11806 -0.28047 -0.07361 -0.28047 -0.07361 C -0.28451 -0.05139 -0.29076 -0.0301 -0.29271 -0.00695 C -0.29779 0.0537 -0.29584 0.02291 -0.29883 0.08564 C -0.29909 0.10231 -0.29961 0.11921 -0.29961 0.13588 C -0.29935 0.1618 -0.29948 0.18773 -0.29805 0.21342 C -0.29701 0.23032 -0.28985 0.25671 -0.28425 0.26921 C -0.2793 0.28032 -0.27409 0.29143 -0.26745 0.29907 C -0.26107 0.30671 -0.25313 0.30926 -0.24597 0.31412 C -0.20899 0.30416 -0.1711 0.30162 -0.13503 0.28426 C -0.09388 0.26435 -0.05547 0.22986 -0.01563 0.20254 C 0.00351 0.18958 0.02135 0.16736 0.04179 0.16319 L 0.10677 0.14953 C 0.14661 0.15393 0.20742 0.14097 0.24922 0.18078 C 0.25403 0.18541 0.25794 0.19352 0.26146 0.20115 C 0.26901 0.21828 0.27461 0.24166 0.27982 0.26111 C 0.27838 0.28287 0.28073 0.28102 0.25833 0.28148 C 0.2362 0.28194 0.20612 0.27453 0.18255 0.26921 C 0.08659 0.21967 0.19232 0.27592 -0.04089 0.10879 C -0.09037 0.07314 -0.14037 0.04051 -0.19011 0.00671 C -0.2263 -0.01806 -0.26367 -0.03773 -0.29883 -0.0669 C -0.31029 -0.07639 -0.32201 -0.08473 -0.33321 -0.09537 C -0.34076 -0.10255 -0.35039 -0.11875 -0.35547 -0.13079 C -0.36641 -0.15718 -0.36875 -0.17385 -0.38151 -0.19329 C -0.38347 -0.1963 -0.38581 -0.19861 -0.38828 -0.20023 C -0.41055 -0.21297 -0.42696 -0.20764 -0.45261 -0.20834 C -0.45521 -0.2088 -0.45768 -0.20903 -0.46029 -0.20973 C -0.475 -0.2132 -0.46602 -0.22454 -0.44115 -0.25463 C -0.40117 -0.30278 -0.35821 -0.3426 -0.31719 -0.38797 C -0.27396 -0.43542 -0.26432 -0.45348 -0.21992 -0.51158 C -0.21146 -0.52292 -0.20222 -0.53264 -0.19401 -0.54422 C -0.18763 -0.55348 -0.18073 -0.56158 -0.17487 -0.57153 C -0.16875 -0.58172 -0.1638 -0.59375 -0.15794 -0.60417 C -0.15495 -0.60973 -0.14675 -0.61875 -0.14349 -0.62315 C -0.13959 -0.62848 -0.13841 -0.63218 -0.13425 -0.63542 C -0.13334 -0.63635 -0.13216 -0.63635 -0.13125 -0.63681 C -0.12409 -0.63264 -0.1168 -0.62894 -0.10977 -0.62454 C -0.10287 -0.62037 -0.0961 -0.61459 -0.08906 -0.61088 C -0.07696 -0.60463 -0.06446 -0.60093 -0.05235 -0.59468 C -0.02318 -0.57963 0.00508 -0.55811 0.03489 -0.54699 C 0.08333 -0.52894 0.08698 -0.52848 0.14049 -0.50348 C 0.1763 -0.48681 0.21224 -0.47084 0.24765 -0.45186 C 0.26198 -0.44422 0.27604 -0.43565 0.29049 -0.42871 C 0.37903 -0.38611 0.31172 -0.41968 0.36094 -0.4 C 0.38346 -0.39121 0.37604 -0.39167 0.40065 -0.37963 C 0.40625 -0.37709 0.41198 -0.3757 0.41758 -0.37292 C 0.42786 -0.3676 0.43776 -0.35996 0.44818 -0.35533 C 0.45872 -0.35047 0.45807 -0.35116 0.46953 -0.34445 C 0.47617 -0.34028 0.48294 -0.33681 0.48945 -0.33218 C 0.49401 -0.32894 0.49206 -0.3301 0.49557 -0.32801 C 0.49713 -0.30324 0.49791 -0.29792 0.49401 -0.26273 C 0.49036 -0.22871 0.48646 -0.19445 0.47956 -0.16204 C 0.47591 -0.14514 0.47265 -0.12824 0.46875 -0.11158 C 0.44232 0.00139 0.47252 -0.14422 0.43893 0.01342 C 0.43528 0.03055 0.43255 0.04814 0.42903 0.06527 C 0.42669 0.07662 0.42357 0.08773 0.42135 0.09907 C 0.41693 0.12222 0.40911 0.16852 0.40911 0.16852 C 0.40664 0.19907 0.40429 0.22384 0.40299 0.25416 C 0.40234 0.27014 0.40273 0.28611 0.40143 0.30185 C 0.40039 0.31504 0.39791 0.32152 0.39453 0.33171 C 0.38672 0.32685 0.37864 0.32245 0.37083 0.31689 C 0.33984 0.29444 0.30989 0.26689 0.27825 0.24745 L 0.21393 0.2081 C 0.14401 0.16759 0.07109 0.13611 0.00508 0.07731 C -0.01589 0.05879 -0.03659 0.03935 -0.05768 0.02152 C -0.08906 -0.00463 -0.13776 -0.03704 -0.16875 -0.07223 C -0.20222 -0.11042 -0.23542 -0.14954 -0.26667 -0.19329 L -0.30951 -0.25324 C -0.32136 -0.26945 -0.34245 -0.29885 -0.35547 -0.30903 C -0.41576 -0.35602 -0.37383 -0.32662 -0.40899 -0.34699 C -0.41563 -0.35093 -0.42188 -0.35787 -0.42891 -0.35926 C -0.43255 -0.35996 -0.44883 -0.36297 -0.45339 -0.36482 C -0.45938 -0.36713 -0.47097 -0.37292 -0.47097 -0.37292 C -0.4543 -0.40648 -0.47136 -0.37454 -0.42735 -0.42732 C -0.41289 -0.44491 -0.39818 -0.46227 -0.38451 -0.48172 C -0.34805 -0.5338 -0.37214 -0.50579 -0.34623 -0.56065 C -0.33724 -0.57986 -0.32604 -0.59561 -0.31719 -0.61505 C -0.31485 -0.62014 -0.31276 -0.62523 -0.31029 -0.6301 C -0.30781 -0.63473 -0.30495 -0.63866 -0.30261 -0.64375 C -0.29727 -0.65486 -0.29948 -0.64977 -0.29571 -0.65857 C -0.28985 -0.65139 -0.28425 -0.64329 -0.27813 -0.63681 C -0.20052 -0.55371 -0.15482 -0.53797 -0.04701 -0.46412 C 0.16523 -0.31875 -0.05196 -0.46783 0.14427 -0.34838 C 0.1875 -0.32199 0.23008 -0.2926 0.27291 -0.26412 C 0.275 -0.26273 0.32995 -0.225 0.33568 -0.21922 C 0.35443 -0.20047 0.35963 -0.19607 0.37539 -0.17824 C 0.38333 -0.16945 0.39075 -0.1588 0.39922 -0.15116 C 0.41315 -0.13843 0.4276 -0.12686 0.44127 -0.11297 C 0.44713 -0.10718 0.45351 -0.10278 0.45885 -0.09537 C 0.46471 -0.08727 0.47005 -0.07755 0.47643 -0.07084 C 0.48268 -0.06436 0.48984 -0.06158 0.49635 -0.05602 C 0.49987 -0.05278 0.50299 -0.04861 0.50625 -0.04514 C 0.5125 -0.02848 0.51133 -0.0375 0.49635 -0.01505 C 0.47591 0.01527 0.45482 0.04421 0.43437 0.07477 C 0.39818 0.1287 0.40221 0.12986 0.36927 0.17129 C 0.35521 0.18912 0.34206 0.20995 0.32643 0.22291 C 0.31927 0.22893 0.31224 0.23518 0.30508 0.24074 C 0.29674 0.24699 0.28789 0.25139 0.27982 0.25833 C 0.27083 0.26597 0.26081 0.27176 0.25377 0.28426 C 0.25091 0.28912 0.2487 0.29537 0.24531 0.29907 C 0.24375 0.30115 0.2345 0.30277 0.23229 0.30324 C 0.18841 0.29398 0.22344 0.30602 0.17877 0.27615 C 0.16107 0.26412 0.14284 0.25509 0.12513 0.24328 C 0.09062 0.22037 0.06198 0.19537 0.02721 0.17662 C -0.06315 0.12847 0.06823 0.20856 -0.04011 0.14537 C -0.06198 0.13264 -0.08307 0.11574 -0.10521 0.10463 C -0.28242 0.01504 -0.18906 0.07083 -0.33021 0.00949 C -0.36992 -0.00787 -0.38776 -0.01667 -0.43125 -0.0301 L -0.45339 -0.03681 C -0.45495 -0.03727 -0.45638 -0.0382 -0.45794 -0.0382 L -0.48477 -0.03959 C -0.45821 -0.06806 -0.43112 -0.09491 -0.40521 -0.12523 C -0.36107 -0.17709 -0.31914 -0.23519 -0.27279 -0.28033 C -0.25013 -0.30255 -0.22643 -0.32199 -0.20469 -0.34699 C -0.18828 -0.36574 -0.17513 -0.39236 -0.15873 -0.41088 C -0.12656 -0.44769 -0.0888 -0.46968 -0.05925 -0.51297 C -0.04297 -0.53704 -0.02969 -0.55787 -0.01185 -0.57824 C -0.00625 -0.58473 0.00013 -0.58843 0.00573 -0.59468 C 0.00963 -0.59885 0.01263 -0.60533 0.01653 -0.60973 C 0.02109 -0.61459 0.02591 -0.61922 0.03034 -0.62454 C 0.03255 -0.62732 0.03411 -0.63172 0.03646 -0.63403 C 0.03802 -0.63588 0.03997 -0.63565 0.04179 -0.63681 C 0.04544 -0.63959 0.04831 -0.64283 0.05169 -0.6463 C 0.07487 -0.62292 0.09271 -0.60278 0.11758 -0.58519 C 0.14101 -0.56852 0.16549 -0.55648 0.18867 -0.53889 C 0.19401 -0.53473 0.19935 -0.53033 0.20482 -0.52662 C 0.24831 -0.49676 0.27239 -0.48334 0.32031 -0.45579 C 0.33581 -0.44699 0.35117 -0.43704 0.36706 -0.4301 C 0.38906 -0.42014 0.4362 -0.4007 0.46419 -0.38519 C 0.46914 -0.38241 0.47383 -0.37848 0.47877 -0.3757 C 0.47799 -0.37014 0.47799 -0.36412 0.47643 -0.35926 C 0.4513 -0.27639 0.45429 -0.30139 0.39687 -0.23681 C 0.38359 -0.20093 0.37187 -0.16343 0.35703 -0.1294 C 0.34206 -0.09491 0.29674 -0.00741 0.27291 0.0243 C 0.22799 0.08402 0.2276 0.06296 0.17721 0.11689 C 0.16458 0.13032 0.15299 0.14699 0.14206 0.16458 C 0.097 0.23657 0.11953 0.20393 0.09922 0.24884 C 0.0957 0.25625 0.09179 0.26296 0.08841 0.2706 C 0.08333 0.28217 0.07956 0.29537 0.07396 0.30602 C 0.05586 0.34004 0.06015 0.33727 0.04791 0.34282 C 0.01732 0.28472 0.022 0.28981 -0.02253 0.22986 C -0.04219 0.20324 -0.06328 0.18009 -0.08294 0.1537 C -0.13125 0.08889 -0.22344 -0.04491 -0.25742 -0.11297 C -0.27852 -0.15533 -0.30235 -0.19607 -0.31797 -0.2463 C -0.32123 -0.25695 -0.32149 -0.26991 -0.32487 -0.28033 C -0.3293 -0.29468 -0.33581 -0.30648 -0.34089 -0.31991 C -0.3655 -0.38473 -0.36224 -0.37824 -0.38151 -0.43542 C -0.38347 -0.44144 -0.38568 -0.44723 -0.38763 -0.45324 C -0.39011 -0.46135 -0.39245 -0.46968 -0.39518 -0.47755 C -0.3974 -0.4838 -0.40013 -0.48912 -0.40209 -0.49537 C -0.40807 -0.51389 -0.41094 -0.53588 -0.41901 -0.55255 C -0.42057 -0.55579 -0.43347 -0.58403 -0.4388 -0.5919 C -0.44375 -0.59908 -0.45 -0.60371 -0.45417 -0.61227 C -0.45573 -0.61551 -0.45703 -0.61898 -0.45873 -0.62176 C -0.45964 -0.62338 -0.46094 -0.62431 -0.46185 -0.62593 C -0.46419 -0.62986 -0.46641 -0.63403 -0.46875 -0.6382 C -0.47018 -0.64098 -0.47149 -0.64422 -0.47331 -0.6463 C -0.47409 -0.64723 -0.475 -0.64792 -0.47565 -0.64908 C -0.48646 -0.66829 -0.47097 -0.64468 -0.48477 -0.66667 C -0.48542 -0.6676 -0.4875 -0.67061 -0.48698 -0.66922 C -0.4793 -0.65324 -0.47227 -0.63588 -0.46328 -0.62176 C -0.45378 -0.60695 -0.44271 -0.59561 -0.4319 -0.5838 C -0.41094 -0.56042 -0.3737 -0.53172 -0.35469 -0.51852 C -0.32709 -0.49954 -0.29883 -0.48334 -0.27201 -0.46135 C -0.22735 -0.42454 -0.18373 -0.38403 -0.13802 -0.35116 L -0.00182 -0.25324 C 0.02122 -0.23611 0.04557 -0.22315 0.06706 -0.20023 C 0.10781 -0.15648 0.14166 -0.12246 0.17956 -0.07639 C 0.18997 -0.06366 0.20026 -0.0507 0.21015 -0.03681 C 0.23385 -0.00324 0.2914 0.0831 0.32422 0.12777 C 0.33476 0.14213 0.3457 0.15555 0.35625 0.1699 C 0.3638 0.18009 0.37031 0.19305 0.37851 0.20115 C 0.39791 0.22083 0.41758 0.23935 0.43672 0.25972 C 0.44179 0.26504 0.44713 0.2699 0.45195 0.27615 L 0.46732 0.29514 C 0.47773 0.30787 0.48008 0.31018 0.48945 0.32083 L 0.49791 0.33055 C 0.49909 0.33194 0.50039 0.33333 0.50169 0.33449 L 0.50625 0.33865 C 0.50403 0.33402 0.50208 0.3287 0.49948 0.325 C 0.43932 0.2412 0.38633 0.20208 0.31198 0.12639 C 0.25976 0.07338 0.20846 0.01713 0.15573 -0.03403 C 0.00573 -0.18033 -0.02071 -0.19398 -0.15417 -0.3213 C -0.17787 -0.34375 -0.20091 -0.36898 -0.22461 -0.3919 C -0.30352 -0.46875 -0.30508 -0.45556 -0.40742 -0.57709 C -0.42513 -0.59792 -0.42669 -0.60162 -0.44427 -0.61644 C -0.45964 -0.6294 -0.4763 -0.63866 -0.49076 -0.65463 C -0.49414 -0.65811 -0.50313 -0.67061 -0.50065 -0.66551 C -0.46511 -0.58311 -0.41615 -0.53287 -0.36237 -0.48843 C -0.20768 -0.36158 -0.04909 -0.2507 0.10755 -0.13218 C 0.15833 -0.09375 0.21054 -0.06158 0.25989 -0.01783 C 0.36875 0.07893 0.31054 0.025 0.45273 0.16574 C 0.46276 0.17569 0.47422 0.18194 0.48255 0.19583 C 0.49062 0.20926 0.49922 0.22268 0.50625 0.23796 C 0.50807 0.24166 0.50937 0.24606 0.51094 0.25023 C 0.51211 0.26365 0.51315 0.27152 0.51315 0.28564 C 0.51315 0.29791 0.51263 0.30995 0.51237 0.32222 C 0.50325 0.31365 0.49362 0.30625 0.48489 0.29652 C 0.36966 0.16713 0.26198 0.01458 0.14049 -0.09537 L -0.10443 -0.31713 C -0.14701 -0.35417 -0.19037 -0.38773 -0.23373 -0.42199 C -0.24987 -0.43449 -0.2668 -0.44398 -0.28268 -0.45718 C -0.28802 -0.46181 -0.29206 -0.47014 -0.29727 -0.475 C -0.52787 -0.68449 -0.26406 -0.44792 -0.39675 -0.56065 C -0.40873 -0.57084 -0.41992 -0.58334 -0.4319 -0.59329 C -0.43529 -0.59607 -0.44466 -0.60579 -0.44193 -0.60139 C -0.32878 -0.41621 -0.16979 -0.30973 -0.04245 -0.18797 C 0.05273 -0.09676 0.13372 -0.02385 0.23698 0.03796 C 0.28984 0.06967 0.36549 0.11088 0.41367 0.15764 L 0.48945 0.23125 C 0.50065 0.24213 0.51133 0.25532 0.52318 0.26389 C 0.53203 0.27014 0.55521 0.29699 0.54987 0.28287 C 0.54193 0.26134 0.52643 0.25254 0.51393 0.23935 C 0.39622 0.11389 0.28164 -0.02199 0.15963 -0.13357 C 0.10456 -0.1838 0.05 -0.23635 -0.00573 -0.28449 C -0.05209 -0.32431 -0.10078 -0.35556 -0.14649 -0.39746 C -0.19701 -0.44352 -0.14909 -0.40162 -0.19089 -0.43403 C -0.22044 -0.45718 -0.2362 -0.47547 -0.26511 -0.48727 C -0.2724 -0.49005 -0.27995 -0.49074 -0.28737 -0.4926 C -0.29089 -0.49445 -0.30013 -0.50348 -0.29805 -0.49815 C -0.29167 -0.48125 -0.28399 -0.46412 -0.27357 -0.45579 C -0.18607 -0.38727 -0.09024 -0.35162 -0.00651 -0.26945 C 0.04791 -0.21621 0.08581 -0.18727 0.13125 -0.11991 C 0.15547 -0.08403 0.1776 -0.04445 0.20091 -0.00695 C 0.22344 0.02916 0.23698 0.05787 0.26146 0.08148 C 0.26406 0.08402 0.26706 0.08518 0.26979 0.08703 C 0.29297 0.02384 0.28854 0.04676 0.28815 -0.07894 C 0.28802 -0.13542 0.28502 -0.1919 0.2806 -0.24769 C 0.27526 -0.31227 0.27318 -0.34676 0.25065 -0.38912 C 0.24466 -0.4007 0.23398 -0.40672 0.22617 -0.41227 C 0.21041 -0.40417 0.19466 -0.39537 0.17877 -0.38797 C 0.1569 -0.37755 0.11289 -0.35926 0.11289 -0.35926 C 0.10573 -0.35162 0.09778 -0.34607 0.09153 -0.33611 C 0.06432 -0.29329 0.05508 -0.25973 0.04179 -0.19746 C 0.03541 -0.16783 0.02539 -0.06065 0.00508 -0.03959 C -0.01224 -0.02153 -0.03477 -0.03056 -0.05469 -0.02593 C -0.12123 -0.09074 -0.12865 -0.07037 -0.14805 -0.23287 C -0.15143 -0.26111 -0.15209 -0.29838 -0.14037 -0.31852 C -0.12409 -0.34607 -0.09753 -0.34306 -0.07604 -0.35533 C -0.05677 -0.3426 -0.03307 -0.34213 -0.01797 -0.31713 C 0.11406 -0.10023 -0.025 -0.24213 0.07005 -0.09954 C 0.07812 -0.08727 0.08945 -0.08403 0.09922 -0.07639 C 0.10781 -0.08982 0.12005 -0.09861 0.12513 -0.11713 C 0.13424 -0.15 0.14414 -0.21783 0.12591 -0.25324 C 0.12278 -0.25926 0.11679 -0.25417 0.11211 -0.25463 C 0.10065 -0.23681 0.08476 -0.22547 0.07773 -0.20139 C 0.0681 -0.16852 0.06992 -0.12848 0.06471 -0.0926 C 0.05703 -0.03912 0.05716 -0.04329 0.04557 -0.00834 C 0.04258 -0.0088 0.03919 -0.00718 0.03646 -0.00973 C 0.01484 -0.02871 0.00885 -0.05278 -0.00417 -0.09121 C -0.01654 -0.12801 -0.00925 -0.11297 -0.01563 -0.14028 C -0.01641 -0.14352 -0.01823 -0.1463 -0.01875 -0.14977 C -0.01927 -0.15417 -0.01875 -0.1588 -0.01875 -0.1634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18" y="2773809"/>
            <a:ext cx="3027486" cy="1009047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good luck</a:t>
            </a:r>
            <a:br>
              <a:rPr lang="en-CA" dirty="0">
                <a:latin typeface="Arial Narrow" panose="020B0606020202030204" pitchFamily="34" charset="0"/>
              </a:rPr>
            </a:br>
            <a:r>
              <a:rPr lang="en-CA" dirty="0">
                <a:latin typeface="Arial Narrow" panose="020B0606020202030204" pitchFamily="34" charset="0"/>
              </a:rPr>
              <a:t>bye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68B46-F812-3522-F2B7-2526C071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958" y="1645649"/>
            <a:ext cx="3612083" cy="32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CAB0-B842-D598-8889-CA861953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3" y="844600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  <a:latin typeface="Bahnschrift" panose="020B0502040204020203" pitchFamily="34" charset="0"/>
                <a:ea typeface="Cambria Math" panose="02040503050406030204" pitchFamily="18" charset="0"/>
              </a:rPr>
              <a:t>!! IMPORTANT NOTICE !!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EC7AC76-0705-9B88-61AE-FF273C55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I took the course in the Spring term. Some of the content we did not cover, and thus I don’t feel fully qualified to teach correctly.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To avoid giving bad information, I will simply give no information. Sorry :(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This notably includes </a:t>
            </a:r>
            <a:r>
              <a:rPr lang="en-CA" b="1" dirty="0">
                <a:latin typeface="Bahnschrift" panose="020B0502040204020203" pitchFamily="34" charset="0"/>
              </a:rPr>
              <a:t>R</a:t>
            </a:r>
            <a:r>
              <a:rPr lang="en-CA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0A3E6-EDC2-63FB-B5BC-5342EB0D446F}"/>
              </a:ext>
            </a:extLst>
          </p:cNvPr>
          <p:cNvSpPr/>
          <p:nvPr/>
        </p:nvSpPr>
        <p:spPr>
          <a:xfrm>
            <a:off x="-2" y="1"/>
            <a:ext cx="12188951" cy="573932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hnschrift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C530114-3C0B-870A-FA06-88FF47A4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278" y="4890445"/>
            <a:ext cx="1939240" cy="16840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4AA0E3-5D98-48F8-AAB9-CEE78F163648}"/>
              </a:ext>
            </a:extLst>
          </p:cNvPr>
          <p:cNvSpPr txBox="1"/>
          <p:nvPr/>
        </p:nvSpPr>
        <p:spPr>
          <a:xfrm>
            <a:off x="6802218" y="4087673"/>
            <a:ext cx="4044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Bahnschrift" panose="020B0502040204020203" pitchFamily="34" charset="0"/>
              </a:rPr>
              <a:t>Not competent enough at R to teach it</a:t>
            </a:r>
          </a:p>
          <a:p>
            <a:r>
              <a:rPr lang="en-CA" dirty="0">
                <a:solidFill>
                  <a:srgbClr val="FF0000"/>
                </a:solidFill>
                <a:latin typeface="Bahnschrift" panose="020B0502040204020203" pitchFamily="34" charset="0"/>
              </a:rPr>
              <a:t>But competent enough to put it on the resume</a:t>
            </a:r>
          </a:p>
          <a:p>
            <a:r>
              <a:rPr lang="en-CA" dirty="0">
                <a:solidFill>
                  <a:srgbClr val="FF0000"/>
                </a:solidFill>
                <a:latin typeface="Bahnschrift" panose="020B0502040204020203" pitchFamily="34" charset="0"/>
              </a:rPr>
              <a:t>A very low bar.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888C0-DDB4-F070-CDC7-CC748A26AF67}"/>
              </a:ext>
            </a:extLst>
          </p:cNvPr>
          <p:cNvSpPr txBox="1"/>
          <p:nvPr/>
        </p:nvSpPr>
        <p:spPr>
          <a:xfrm>
            <a:off x="7439498" y="5634984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latin typeface="Bahnschrift" panose="020B0502040204020203" pitchFamily="34" charset="0"/>
              </a:rPr>
              <a:t>Idiot -&gt;</a:t>
            </a:r>
          </a:p>
        </p:txBody>
      </p:sp>
    </p:spTree>
    <p:extLst>
      <p:ext uri="{BB962C8B-B14F-4D97-AF65-F5344CB8AC3E}">
        <p14:creationId xmlns:p14="http://schemas.microsoft.com/office/powerpoint/2010/main" val="272770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0BA20-9F73-3E8F-933D-10E637D88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D71DA-258A-9410-C8E9-2D86D2E9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673" y="2739085"/>
            <a:ext cx="5522651" cy="1009047"/>
          </a:xfrm>
        </p:spPr>
        <p:txBody>
          <a:bodyPr/>
          <a:lstStyle/>
          <a:p>
            <a:r>
              <a:rPr lang="en-CA" dirty="0">
                <a:latin typeface="Arial Narrow" panose="020B0606020202030204" pitchFamily="34" charset="0"/>
              </a:rPr>
              <a:t>terms and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04371-113B-30DA-4E19-42314ABE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12" y="2122676"/>
            <a:ext cx="7419372" cy="22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Empirical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An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empirical study </a:t>
            </a:r>
            <a:r>
              <a:rPr lang="en-CA" dirty="0">
                <a:latin typeface="Bahnschrift" panose="020B0502040204020203" pitchFamily="34" charset="0"/>
              </a:rPr>
              <a:t>aims to gain knowledge by observation or by experiment. A key feature is the involvement of </a:t>
            </a:r>
            <a:r>
              <a:rPr lang="en-CA" b="1" dirty="0">
                <a:latin typeface="Bahnschrift" panose="020B0502040204020203" pitchFamily="34" charset="0"/>
              </a:rPr>
              <a:t>uncertainty</a:t>
            </a:r>
            <a:r>
              <a:rPr lang="en-CA" dirty="0">
                <a:latin typeface="Bahnschrift" panose="020B0502040204020203" pitchFamily="34" charset="0"/>
              </a:rPr>
              <a:t>. </a:t>
            </a:r>
          </a:p>
          <a:p>
            <a:pPr marL="0" indent="0">
              <a:buNone/>
            </a:pP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Empirical studies look at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populations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dirty="0">
                <a:latin typeface="Bahnschrift" panose="020B0502040204020203" pitchFamily="34" charset="0"/>
              </a:rPr>
              <a:t>or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processes</a:t>
            </a:r>
            <a:r>
              <a:rPr lang="en-CA" dirty="0">
                <a:latin typeface="Bahnschrift" panose="020B0502040204020203" pitchFamily="34" charset="0"/>
              </a:rPr>
              <a:t>, gathering data on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variates</a:t>
            </a:r>
            <a:r>
              <a:rPr lang="en-CA" dirty="0">
                <a:latin typeface="Bahnschrift" panose="020B0502040204020203" pitchFamily="34" charset="0"/>
              </a:rPr>
              <a:t> to examine questions about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attributes</a:t>
            </a:r>
            <a:r>
              <a:rPr lang="en-CA" dirty="0">
                <a:latin typeface="Bahnschrift" panose="020B0502040204020203" pitchFamily="34" charset="0"/>
              </a:rPr>
              <a:t>. </a:t>
            </a:r>
          </a:p>
          <a:p>
            <a:pPr marL="0" indent="0">
              <a:buNone/>
            </a:pPr>
            <a:endParaRPr lang="en-CA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Empirical Studies come in 3 major formats –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Sample Surveys</a:t>
            </a:r>
            <a:r>
              <a:rPr lang="en-CA" dirty="0">
                <a:latin typeface="Bahnschrift" panose="020B0502040204020203" pitchFamily="34" charset="0"/>
              </a:rPr>
              <a:t>,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Observational Studies</a:t>
            </a:r>
            <a:r>
              <a:rPr lang="en-CA" dirty="0">
                <a:latin typeface="Bahnschrift" panose="020B0502040204020203" pitchFamily="34" charset="0"/>
              </a:rPr>
              <a:t>,</a:t>
            </a:r>
            <a:r>
              <a:rPr lang="en-CA" dirty="0">
                <a:solidFill>
                  <a:srgbClr val="8ACE00"/>
                </a:solidFill>
                <a:latin typeface="Bahnschrift" panose="020B0502040204020203" pitchFamily="34" charset="0"/>
              </a:rPr>
              <a:t>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Experiments</a:t>
            </a:r>
            <a:endParaRPr lang="en-CA" dirty="0">
              <a:solidFill>
                <a:srgbClr val="8ACE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84F96-36F8-BAB8-8EED-D7A97BC6B24F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9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Populations, Processes,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ahnschrift" panose="020B0502040204020203" pitchFamily="34" charset="0"/>
              </a:rPr>
              <a:t>Populations and Processes are made up of </a:t>
            </a: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units</a:t>
            </a:r>
            <a:r>
              <a:rPr lang="en-CA" b="1" dirty="0">
                <a:latin typeface="Bahnschrift" panose="020B0502040204020203" pitchFamily="34" charset="0"/>
              </a:rPr>
              <a:t> </a:t>
            </a:r>
            <a:r>
              <a:rPr lang="en-CA" dirty="0">
                <a:latin typeface="Bahnschrift" panose="020B0502040204020203" pitchFamily="34" charset="0"/>
              </a:rPr>
              <a:t>– an individual “thing” that we can take measurements on. </a:t>
            </a:r>
          </a:p>
          <a:p>
            <a:pPr marL="0" indent="0">
              <a:buNone/>
            </a:pPr>
            <a:endParaRPr lang="en-CA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Populations 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are simply a collection of units, defined at a </a:t>
            </a:r>
            <a:r>
              <a:rPr lang="en-CA" b="1" dirty="0">
                <a:solidFill>
                  <a:srgbClr val="000000"/>
                </a:solidFill>
                <a:latin typeface="Bahnschrift" panose="020B0502040204020203" pitchFamily="34" charset="0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 point in time.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Processes</a:t>
            </a:r>
            <a:r>
              <a:rPr lang="en-CA" b="1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are also collections of units but produced over time. They are also defined as a system by which units are produced.</a:t>
            </a:r>
            <a:endParaRPr lang="en-CA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8FFAE8-6BAC-AB55-C2EE-EEB340AA4F1E}"/>
              </a:ext>
            </a:extLst>
          </p:cNvPr>
          <p:cNvSpPr/>
          <p:nvPr/>
        </p:nvSpPr>
        <p:spPr>
          <a:xfrm>
            <a:off x="9005104" y="590309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87B1CC-98AF-BA59-66F8-25BD8E26C70C}"/>
              </a:ext>
            </a:extLst>
          </p:cNvPr>
          <p:cNvSpPr/>
          <p:nvPr/>
        </p:nvSpPr>
        <p:spPr>
          <a:xfrm>
            <a:off x="9414076" y="590309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250E33-E04B-F055-C3ED-6461DFD00A65}"/>
              </a:ext>
            </a:extLst>
          </p:cNvPr>
          <p:cNvSpPr/>
          <p:nvPr/>
        </p:nvSpPr>
        <p:spPr>
          <a:xfrm>
            <a:off x="9205732" y="943729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062C20-A80E-3CD0-40DE-5916CCF3FAD6}"/>
              </a:ext>
            </a:extLst>
          </p:cNvPr>
          <p:cNvSpPr/>
          <p:nvPr/>
        </p:nvSpPr>
        <p:spPr>
          <a:xfrm>
            <a:off x="9622420" y="873086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9A85D9-195A-4229-1CE5-45407301D37A}"/>
              </a:ext>
            </a:extLst>
          </p:cNvPr>
          <p:cNvSpPr/>
          <p:nvPr/>
        </p:nvSpPr>
        <p:spPr>
          <a:xfrm>
            <a:off x="8835342" y="929521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00BBF1-25AA-E31F-C247-EB67C9EA4392}"/>
              </a:ext>
            </a:extLst>
          </p:cNvPr>
          <p:cNvSpPr/>
          <p:nvPr/>
        </p:nvSpPr>
        <p:spPr>
          <a:xfrm>
            <a:off x="9043686" y="1253089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98E11B-F69E-854B-2879-6FF7479A355F}"/>
              </a:ext>
            </a:extLst>
          </p:cNvPr>
          <p:cNvSpPr/>
          <p:nvPr/>
        </p:nvSpPr>
        <p:spPr>
          <a:xfrm>
            <a:off x="9414076" y="1253088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57F0B-2892-D68F-E68D-C20968177D63}"/>
              </a:ext>
            </a:extLst>
          </p:cNvPr>
          <p:cNvSpPr/>
          <p:nvPr/>
        </p:nvSpPr>
        <p:spPr>
          <a:xfrm>
            <a:off x="10087336" y="582652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2231A2-CEC5-8F44-9245-8BE3D70A4A6E}"/>
              </a:ext>
            </a:extLst>
          </p:cNvPr>
          <p:cNvSpPr/>
          <p:nvPr/>
        </p:nvSpPr>
        <p:spPr>
          <a:xfrm>
            <a:off x="10175594" y="898563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54BF61-ADB6-AFEF-AC3F-0F149676213B}"/>
              </a:ext>
            </a:extLst>
          </p:cNvPr>
          <p:cNvSpPr/>
          <p:nvPr/>
        </p:nvSpPr>
        <p:spPr>
          <a:xfrm>
            <a:off x="10013548" y="1253088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7E832-3FBC-BA76-8532-51C5F845DCCB}"/>
              </a:ext>
            </a:extLst>
          </p:cNvPr>
          <p:cNvSpPr/>
          <p:nvPr/>
        </p:nvSpPr>
        <p:spPr>
          <a:xfrm>
            <a:off x="10496308" y="575171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FF9C72-C491-30B2-0D05-700F4AD0936C}"/>
              </a:ext>
            </a:extLst>
          </p:cNvPr>
          <p:cNvSpPr/>
          <p:nvPr/>
        </p:nvSpPr>
        <p:spPr>
          <a:xfrm>
            <a:off x="10624596" y="906877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8CE59-7BC0-0F17-99C7-193CCA6E7FAC}"/>
              </a:ext>
            </a:extLst>
          </p:cNvPr>
          <p:cNvSpPr/>
          <p:nvPr/>
        </p:nvSpPr>
        <p:spPr>
          <a:xfrm>
            <a:off x="10416252" y="1298782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3EC751-4F78-CF31-0B07-279467FDDFBD}"/>
              </a:ext>
            </a:extLst>
          </p:cNvPr>
          <p:cNvSpPr/>
          <p:nvPr/>
        </p:nvSpPr>
        <p:spPr>
          <a:xfrm>
            <a:off x="10979794" y="1298782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16731F-DD69-27FF-4598-E7D5056EE733}"/>
              </a:ext>
            </a:extLst>
          </p:cNvPr>
          <p:cNvSpPr/>
          <p:nvPr/>
        </p:nvSpPr>
        <p:spPr>
          <a:xfrm>
            <a:off x="11117485" y="884823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F80FC6-E782-0B8B-BE9F-FFFC37232A8F}"/>
              </a:ext>
            </a:extLst>
          </p:cNvPr>
          <p:cNvSpPr/>
          <p:nvPr/>
        </p:nvSpPr>
        <p:spPr>
          <a:xfrm>
            <a:off x="10925054" y="590309"/>
            <a:ext cx="208344" cy="196769"/>
          </a:xfrm>
          <a:prstGeom prst="ellipse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ADB7ED-5E1B-12F2-48EF-DEF111AB3768}"/>
              </a:ext>
            </a:extLst>
          </p:cNvPr>
          <p:cNvCxnSpPr/>
          <p:nvPr/>
        </p:nvCxnSpPr>
        <p:spPr>
          <a:xfrm>
            <a:off x="8586968" y="1645173"/>
            <a:ext cx="2939969" cy="0"/>
          </a:xfrm>
          <a:prstGeom prst="straightConnector1">
            <a:avLst/>
          </a:prstGeom>
          <a:ln w="57150">
            <a:solidFill>
              <a:srgbClr val="8ACE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982D56DA-EACD-15BE-E0BD-D423E878C430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4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5FE-73A8-5532-224D-A58DC867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hnschrift" panose="020B0502040204020203" pitchFamily="34" charset="0"/>
              </a:rPr>
              <a:t>Variates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2E5E-FD50-2452-582F-F8111733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8ACE00"/>
                </a:solidFill>
                <a:latin typeface="Bahnschrift" panose="020B0502040204020203" pitchFamily="34" charset="0"/>
              </a:rPr>
              <a:t>Variates</a:t>
            </a:r>
            <a:r>
              <a:rPr lang="en-CA" dirty="0">
                <a:solidFill>
                  <a:srgbClr val="000000"/>
                </a:solidFill>
                <a:latin typeface="Bahnschrift" panose="020B0502040204020203" pitchFamily="34" charset="0"/>
              </a:rPr>
              <a:t> are characteristics of the units. They are usually given a letter to describe it. </a:t>
            </a:r>
            <a:endParaRPr lang="en-CA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87F76-3D83-0049-F4AF-F2B614136DB9}"/>
              </a:ext>
            </a:extLst>
          </p:cNvPr>
          <p:cNvSpPr txBox="1"/>
          <p:nvPr/>
        </p:nvSpPr>
        <p:spPr>
          <a:xfrm>
            <a:off x="838200" y="2801073"/>
            <a:ext cx="398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Bahnschrift" panose="020B0502040204020203" pitchFamily="34" charset="0"/>
              </a:rPr>
              <a:t>Flavour Categorization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95EEA-4F6B-6350-9570-92AF127453C4}"/>
              </a:ext>
            </a:extLst>
          </p:cNvPr>
          <p:cNvSpPr txBox="1"/>
          <p:nvPr/>
        </p:nvSpPr>
        <p:spPr>
          <a:xfrm>
            <a:off x="838200" y="3429000"/>
            <a:ext cx="2472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Discrete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Categorical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Binary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Ordinal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Complex</a:t>
            </a:r>
          </a:p>
        </p:txBody>
      </p:sp>
      <p:pic>
        <p:nvPicPr>
          <p:cNvPr id="24" name="Graphic 23" descr="Club Suit with solid fill">
            <a:extLst>
              <a:ext uri="{FF2B5EF4-FFF2-40B4-BE49-F238E27FC236}">
                <a16:creationId xmlns:a16="http://schemas.microsoft.com/office/drawing/2014/main" id="{4F11EAA9-3977-0800-6D77-F3510548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9634" y="4373630"/>
            <a:ext cx="914400" cy="914400"/>
          </a:xfrm>
          <a:prstGeom prst="rect">
            <a:avLst/>
          </a:prstGeom>
        </p:spPr>
      </p:pic>
      <p:pic>
        <p:nvPicPr>
          <p:cNvPr id="30" name="Graphic 29" descr="Stopwatch 25% with solid fill">
            <a:extLst>
              <a:ext uri="{FF2B5EF4-FFF2-40B4-BE49-F238E27FC236}">
                <a16:creationId xmlns:a16="http://schemas.microsoft.com/office/drawing/2014/main" id="{3C0F24F4-9D49-6828-007A-BB939D96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359" y="3237270"/>
            <a:ext cx="914400" cy="914400"/>
          </a:xfrm>
          <a:prstGeom prst="rect">
            <a:avLst/>
          </a:prstGeom>
        </p:spPr>
      </p:pic>
      <p:pic>
        <p:nvPicPr>
          <p:cNvPr id="32" name="Graphic 31" descr="Binary with solid fill">
            <a:extLst>
              <a:ext uri="{FF2B5EF4-FFF2-40B4-BE49-F238E27FC236}">
                <a16:creationId xmlns:a16="http://schemas.microsoft.com/office/drawing/2014/main" id="{40C59E1D-3262-0575-5E1C-12C7F9B6B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5259" y="4690778"/>
            <a:ext cx="914400" cy="914400"/>
          </a:xfrm>
          <a:prstGeom prst="rect">
            <a:avLst/>
          </a:prstGeom>
        </p:spPr>
      </p:pic>
      <p:pic>
        <p:nvPicPr>
          <p:cNvPr id="34" name="Graphic 33" descr="Hashtag with solid fill">
            <a:extLst>
              <a:ext uri="{FF2B5EF4-FFF2-40B4-BE49-F238E27FC236}">
                <a16:creationId xmlns:a16="http://schemas.microsoft.com/office/drawing/2014/main" id="{7D8A12DA-EB8E-E105-A220-139C02523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4759" y="3516800"/>
            <a:ext cx="914400" cy="914400"/>
          </a:xfrm>
          <a:prstGeom prst="rect">
            <a:avLst/>
          </a:prstGeom>
        </p:spPr>
      </p:pic>
      <p:pic>
        <p:nvPicPr>
          <p:cNvPr id="36" name="Graphic 35" descr="Labor with solid fill">
            <a:extLst>
              <a:ext uri="{FF2B5EF4-FFF2-40B4-BE49-F238E27FC236}">
                <a16:creationId xmlns:a16="http://schemas.microsoft.com/office/drawing/2014/main" id="{EB06298B-7351-F795-5134-5A19982AD2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5491" y="5673970"/>
            <a:ext cx="914400" cy="914400"/>
          </a:xfrm>
          <a:prstGeom prst="rect">
            <a:avLst/>
          </a:prstGeom>
        </p:spPr>
      </p:pic>
      <p:pic>
        <p:nvPicPr>
          <p:cNvPr id="38" name="Graphic 37" descr="Priorities with solid fill">
            <a:extLst>
              <a:ext uri="{FF2B5EF4-FFF2-40B4-BE49-F238E27FC236}">
                <a16:creationId xmlns:a16="http://schemas.microsoft.com/office/drawing/2014/main" id="{ADE8AE6B-E87F-DA41-7FDB-0AA9739708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8522" y="5196443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4199B53-6EF8-B77C-ED90-1459720A7AE9}"/>
              </a:ext>
            </a:extLst>
          </p:cNvPr>
          <p:cNvSpPr txBox="1"/>
          <p:nvPr/>
        </p:nvSpPr>
        <p:spPr>
          <a:xfrm>
            <a:off x="6410445" y="2801073"/>
            <a:ext cx="431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Bahnschrift" panose="020B0502040204020203" pitchFamily="34" charset="0"/>
              </a:rPr>
              <a:t>Function? Categorization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D7B8B7-83F9-0B43-CA77-DCFE4761BCF6}"/>
              </a:ext>
            </a:extLst>
          </p:cNvPr>
          <p:cNvSpPr txBox="1"/>
          <p:nvPr/>
        </p:nvSpPr>
        <p:spPr>
          <a:xfrm>
            <a:off x="6521888" y="3324293"/>
            <a:ext cx="247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Explanatory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ahnschrift" panose="020B0502040204020203" pitchFamily="34" charset="0"/>
              </a:rPr>
              <a:t>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04EF63-C6CE-4497-B8A4-8AF8FB2364FD}"/>
                  </a:ext>
                </a:extLst>
              </p:cNvPr>
              <p:cNvSpPr txBox="1"/>
              <p:nvPr/>
            </p:nvSpPr>
            <p:spPr>
              <a:xfrm>
                <a:off x="2850785" y="2649188"/>
                <a:ext cx="60940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04EF63-C6CE-4497-B8A4-8AF8FB23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85" y="2649188"/>
                <a:ext cx="609407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5CDED2CC-65B1-F5BE-1158-2746E0F63BB5}"/>
              </a:ext>
            </a:extLst>
          </p:cNvPr>
          <p:cNvSpPr/>
          <p:nvPr/>
        </p:nvSpPr>
        <p:spPr>
          <a:xfrm flipH="1">
            <a:off x="10613983" y="5683170"/>
            <a:ext cx="1578015" cy="1174830"/>
          </a:xfrm>
          <a:prstGeom prst="rtTriangle">
            <a:avLst/>
          </a:prstGeom>
          <a:solidFill>
            <a:srgbClr val="8A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23a5a87-f39a-4a22-9247-3fc240c01396}" enabled="0" method="" siteId="{723a5a87-f39a-4a22-9247-3fc240c013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2577</Words>
  <Application>Microsoft Office PowerPoint</Application>
  <PresentationFormat>Widescreen</PresentationFormat>
  <Paragraphs>327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Aptos</vt:lpstr>
      <vt:lpstr>Aptos Display</vt:lpstr>
      <vt:lpstr>Arial</vt:lpstr>
      <vt:lpstr>Arial Narrow</vt:lpstr>
      <vt:lpstr>Bahnschrift</vt:lpstr>
      <vt:lpstr>Cambria Math</vt:lpstr>
      <vt:lpstr>office theme</vt:lpstr>
      <vt:lpstr>Stat 231 Midterm 1 Review</vt:lpstr>
      <vt:lpstr>Hi I’m Andy</vt:lpstr>
      <vt:lpstr>The Plan for Today</vt:lpstr>
      <vt:lpstr>The Plan for Today</vt:lpstr>
      <vt:lpstr>!! IMPORTANT NOTICE !!</vt:lpstr>
      <vt:lpstr>terms and review</vt:lpstr>
      <vt:lpstr>Empirical Studies</vt:lpstr>
      <vt:lpstr>Populations, Processes, Units</vt:lpstr>
      <vt:lpstr>Variates</vt:lpstr>
      <vt:lpstr>Attributes</vt:lpstr>
      <vt:lpstr>Types of Studies</vt:lpstr>
      <vt:lpstr>Probability Models</vt:lpstr>
      <vt:lpstr>graphs</vt:lpstr>
      <vt:lpstr>Measures of Location</vt:lpstr>
      <vt:lpstr>Percentiles and Quartiles</vt:lpstr>
      <vt:lpstr>Measures of Spread</vt:lpstr>
      <vt:lpstr>Measures of Spread</vt:lpstr>
      <vt:lpstr>The 5 Number Summary</vt:lpstr>
      <vt:lpstr>Measures of Shape</vt:lpstr>
      <vt:lpstr>Measures of Shape</vt:lpstr>
      <vt:lpstr>Graphs</vt:lpstr>
      <vt:lpstr>Histograms</vt:lpstr>
      <vt:lpstr>Histograms</vt:lpstr>
      <vt:lpstr>Bar Charts and Pie Charts</vt:lpstr>
      <vt:lpstr>Bar Charts and Pie Charts</vt:lpstr>
      <vt:lpstr>Empirical CDFs</vt:lpstr>
      <vt:lpstr>Empirical CDFs</vt:lpstr>
      <vt:lpstr>Boxplots</vt:lpstr>
      <vt:lpstr>Boxplots</vt:lpstr>
      <vt:lpstr>Run Charts and Scatterplots</vt:lpstr>
      <vt:lpstr>One More Numerical Summary…</vt:lpstr>
      <vt:lpstr>Interpreting Sample Correlation</vt:lpstr>
      <vt:lpstr>Relative Risk (I lied)</vt:lpstr>
      <vt:lpstr>model fit</vt:lpstr>
      <vt:lpstr>QQ Plots</vt:lpstr>
      <vt:lpstr>The 4 QQ Plot Shapes you must know</vt:lpstr>
      <vt:lpstr>The 4 QQ Plot Shapes you must know</vt:lpstr>
      <vt:lpstr>The 4 QQ Plot Shapes - Summary</vt:lpstr>
      <vt:lpstr>Describing Model Fit</vt:lpstr>
      <vt:lpstr>Expected Frequencies</vt:lpstr>
      <vt:lpstr>mle</vt:lpstr>
      <vt:lpstr>Maximum Likelihood Estimate</vt:lpstr>
      <vt:lpstr>Getting MLEs</vt:lpstr>
      <vt:lpstr>The Usual Process</vt:lpstr>
      <vt:lpstr>Invariance</vt:lpstr>
      <vt:lpstr>midterm</vt:lpstr>
      <vt:lpstr>Tips for the Midterm</vt:lpstr>
      <vt:lpstr>And now, lets look at some midterms</vt:lpstr>
      <vt:lpstr>good luck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Chang</dc:creator>
  <cp:lastModifiedBy>Andy Chang</cp:lastModifiedBy>
  <cp:revision>23</cp:revision>
  <dcterms:created xsi:type="dcterms:W3CDTF">2024-09-21T05:51:36Z</dcterms:created>
  <dcterms:modified xsi:type="dcterms:W3CDTF">2024-09-25T02:19:40Z</dcterms:modified>
</cp:coreProperties>
</file>